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1146" r:id="rId2"/>
    <p:sldId id="1147" r:id="rId3"/>
    <p:sldId id="1149" r:id="rId4"/>
    <p:sldId id="1223" r:id="rId5"/>
    <p:sldId id="1249" r:id="rId6"/>
    <p:sldId id="1226" r:id="rId7"/>
    <p:sldId id="1191" r:id="rId8"/>
    <p:sldId id="1151" r:id="rId9"/>
    <p:sldId id="1250" r:id="rId10"/>
    <p:sldId id="1252" r:id="rId11"/>
    <p:sldId id="1245" r:id="rId12"/>
    <p:sldId id="1194" r:id="rId13"/>
    <p:sldId id="1255" r:id="rId14"/>
    <p:sldId id="1150" r:id="rId15"/>
    <p:sldId id="1157" r:id="rId16"/>
    <p:sldId id="1171" r:id="rId17"/>
    <p:sldId id="1159" r:id="rId18"/>
    <p:sldId id="1158" r:id="rId19"/>
    <p:sldId id="1163" r:id="rId20"/>
    <p:sldId id="1165" r:id="rId21"/>
    <p:sldId id="1215" r:id="rId22"/>
    <p:sldId id="1152" r:id="rId23"/>
    <p:sldId id="1172" r:id="rId24"/>
    <p:sldId id="1175" r:id="rId25"/>
    <p:sldId id="1168" r:id="rId26"/>
    <p:sldId id="1182" r:id="rId27"/>
    <p:sldId id="1167" r:id="rId28"/>
    <p:sldId id="1254" r:id="rId29"/>
    <p:sldId id="1253" r:id="rId30"/>
    <p:sldId id="1155" r:id="rId31"/>
    <p:sldId id="1183" r:id="rId32"/>
    <p:sldId id="1185" r:id="rId33"/>
    <p:sldId id="1184" r:id="rId34"/>
    <p:sldId id="1187" r:id="rId35"/>
    <p:sldId id="1186" r:id="rId36"/>
    <p:sldId id="1216" r:id="rId37"/>
    <p:sldId id="1217" r:id="rId38"/>
    <p:sldId id="1218" r:id="rId39"/>
    <p:sldId id="1219" r:id="rId40"/>
  </p:sldIdLst>
  <p:sldSz cx="12192000" cy="6858000"/>
  <p:notesSz cx="6858000" cy="9199563"/>
  <p:kinsoku lang="zh-CN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1527" initials="u" lastIdx="6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82"/>
    <a:srgbClr val="FFFFFF"/>
    <a:srgbClr val="000000"/>
    <a:srgbClr val="FF3399"/>
    <a:srgbClr val="000099"/>
    <a:srgbClr val="0000CC"/>
    <a:srgbClr val="F46AAF"/>
    <a:srgbClr val="DB9083"/>
    <a:srgbClr val="DA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2" autoAdjust="0"/>
    <p:restoredTop sz="95932" autoAdjust="0"/>
  </p:normalViewPr>
  <p:slideViewPr>
    <p:cSldViewPr>
      <p:cViewPr>
        <p:scale>
          <a:sx n="50" d="100"/>
          <a:sy n="50" d="100"/>
        </p:scale>
        <p:origin x="730" y="19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6" y="1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9" d="100"/>
        <a:sy n="39" d="100"/>
      </p:scale>
      <p:origin x="0" y="-1469"/>
    </p:cViewPr>
  </p:sorterViewPr>
  <p:notesViewPr>
    <p:cSldViewPr>
      <p:cViewPr varScale="1">
        <p:scale>
          <a:sx n="64" d="100"/>
          <a:sy n="64" d="100"/>
        </p:scale>
        <p:origin x="-2628" y="-102"/>
      </p:cViewPr>
      <p:guideLst>
        <p:guide orient="horz" pos="289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180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0388"/>
            <a:ext cx="5029200" cy="4138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6238" y="696913"/>
            <a:ext cx="6107112" cy="3436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792410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97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49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0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16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2823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9304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3831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993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4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26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30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8311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68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1.png"/><Relationship Id="rId7" Type="http://schemas.openxmlformats.org/officeDocument/2006/relationships/image" Target="../media/image6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0.png"/><Relationship Id="rId4" Type="http://schemas.openxmlformats.org/officeDocument/2006/relationships/image" Target="../media/image21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2.png"/><Relationship Id="rId13" Type="http://schemas.openxmlformats.org/officeDocument/2006/relationships/image" Target="../media/image180.png"/><Relationship Id="rId3" Type="http://schemas.openxmlformats.org/officeDocument/2006/relationships/image" Target="../media/image110.png"/><Relationship Id="rId7" Type="http://schemas.openxmlformats.org/officeDocument/2006/relationships/image" Target="../media/image151.png"/><Relationship Id="rId12" Type="http://schemas.openxmlformats.org/officeDocument/2006/relationships/image" Target="../media/image23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5" Type="http://schemas.openxmlformats.org/officeDocument/2006/relationships/image" Target="../media/image130.png"/><Relationship Id="rId15" Type="http://schemas.openxmlformats.org/officeDocument/2006/relationships/image" Target="../media/image36.png"/><Relationship Id="rId10" Type="http://schemas.openxmlformats.org/officeDocument/2006/relationships/image" Target="../media/image190.png"/><Relationship Id="rId4" Type="http://schemas.openxmlformats.org/officeDocument/2006/relationships/image" Target="../media/image220.png"/><Relationship Id="rId1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png"/><Relationship Id="rId3" Type="http://schemas.openxmlformats.org/officeDocument/2006/relationships/image" Target="../media/image99.png"/><Relationship Id="rId7" Type="http://schemas.openxmlformats.org/officeDocument/2006/relationships/image" Target="../media/image88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38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41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4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library.seg.org/doi/abs/10.1190/1.1444197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76742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Skeletonized Wave-equation 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nversion for Q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077" y="390158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Gaurav </a:t>
            </a:r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Dutta and Gerard T. Schuster*</a:t>
            </a:r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29" y="532307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Abdullah University of Science and Technology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1077" y="58674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18, 2016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44" y="479985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Earth Science &amp; Engineering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764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FWI vs Skeletal Inversion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1" t="9039" r="23722" b="12823"/>
          <a:stretch/>
        </p:blipFill>
        <p:spPr>
          <a:xfrm>
            <a:off x="990600" y="1752600"/>
            <a:ext cx="4206240" cy="448056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5" name="Picture 4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5" t="9039" r="13953" b="12823"/>
          <a:stretch/>
        </p:blipFill>
        <p:spPr>
          <a:xfrm>
            <a:off x="5500045" y="1752600"/>
            <a:ext cx="365760" cy="4480560"/>
          </a:xfrm>
          <a:prstGeom prst="rect">
            <a:avLst/>
          </a:prstGeom>
          <a:ln w="38100">
            <a:solidFill>
              <a:srgbClr val="FFFF00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1447800" y="1167825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Q Model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042" y="2819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384" y="4648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140133" y="3762047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(km)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83820" y="6233160"/>
            <a:ext cx="3450180" cy="692497"/>
            <a:chOff x="1883820" y="6233160"/>
            <a:chExt cx="3450180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1883820" y="623316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60015" y="623316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18510" y="6235392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43200" y="6463992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 (km)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458313" y="1290935"/>
            <a:ext cx="455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00892" y="591335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74562" y="2357735"/>
            <a:ext cx="203222" cy="3346757"/>
            <a:chOff x="974562" y="2357735"/>
            <a:chExt cx="203222" cy="3346757"/>
          </a:xfrm>
        </p:grpSpPr>
        <p:sp>
          <p:nvSpPr>
            <p:cNvPr id="48" name="Explosion 2 47"/>
            <p:cNvSpPr/>
            <p:nvPr/>
          </p:nvSpPr>
          <p:spPr bwMode="auto">
            <a:xfrm>
              <a:off x="990600" y="2357735"/>
              <a:ext cx="187184" cy="164485"/>
            </a:xfrm>
            <a:prstGeom prst="irregularSeal2">
              <a:avLst/>
            </a:prstGeom>
            <a:solidFill>
              <a:srgbClr val="FFFF00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9" name="Explosion 2 48"/>
            <p:cNvSpPr/>
            <p:nvPr/>
          </p:nvSpPr>
          <p:spPr bwMode="auto">
            <a:xfrm>
              <a:off x="990600" y="3395365"/>
              <a:ext cx="187184" cy="164485"/>
            </a:xfrm>
            <a:prstGeom prst="irregularSeal2">
              <a:avLst/>
            </a:prstGeom>
            <a:solidFill>
              <a:srgbClr val="FFFF00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0" name="Explosion 2 49"/>
            <p:cNvSpPr/>
            <p:nvPr/>
          </p:nvSpPr>
          <p:spPr bwMode="auto">
            <a:xfrm>
              <a:off x="981205" y="4369415"/>
              <a:ext cx="187184" cy="164485"/>
            </a:xfrm>
            <a:prstGeom prst="irregularSeal2">
              <a:avLst/>
            </a:prstGeom>
            <a:solidFill>
              <a:srgbClr val="FFFF00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" name="Explosion 2 50"/>
            <p:cNvSpPr/>
            <p:nvPr/>
          </p:nvSpPr>
          <p:spPr bwMode="auto">
            <a:xfrm>
              <a:off x="974562" y="5540007"/>
              <a:ext cx="187184" cy="164485"/>
            </a:xfrm>
            <a:prstGeom prst="irregularSeal2">
              <a:avLst/>
            </a:prstGeom>
            <a:solidFill>
              <a:srgbClr val="FFFF00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007412" y="2283767"/>
            <a:ext cx="226646" cy="3412449"/>
            <a:chOff x="5007412" y="2283767"/>
            <a:chExt cx="226646" cy="3412449"/>
          </a:xfrm>
        </p:grpSpPr>
        <p:sp>
          <p:nvSpPr>
            <p:cNvPr id="52" name="Isosceles Triangle 51"/>
            <p:cNvSpPr/>
            <p:nvPr/>
          </p:nvSpPr>
          <p:spPr bwMode="auto">
            <a:xfrm>
              <a:off x="5038999" y="2283767"/>
              <a:ext cx="187036" cy="147935"/>
            </a:xfrm>
            <a:prstGeom prst="triangle">
              <a:avLst/>
            </a:prstGeom>
            <a:solidFill>
              <a:srgbClr val="FFFF00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3" name="Isosceles Triangle 52"/>
            <p:cNvSpPr/>
            <p:nvPr/>
          </p:nvSpPr>
          <p:spPr bwMode="auto">
            <a:xfrm>
              <a:off x="5047022" y="3459479"/>
              <a:ext cx="187036" cy="147935"/>
            </a:xfrm>
            <a:prstGeom prst="triangle">
              <a:avLst/>
            </a:prstGeom>
            <a:solidFill>
              <a:srgbClr val="FFFF00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4" name="Isosceles Triangle 53"/>
            <p:cNvSpPr/>
            <p:nvPr/>
          </p:nvSpPr>
          <p:spPr bwMode="auto">
            <a:xfrm>
              <a:off x="5025842" y="4385637"/>
              <a:ext cx="187036" cy="147935"/>
            </a:xfrm>
            <a:prstGeom prst="triangle">
              <a:avLst/>
            </a:prstGeom>
            <a:solidFill>
              <a:srgbClr val="FFFF00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5" name="Isosceles Triangle 54"/>
            <p:cNvSpPr/>
            <p:nvPr/>
          </p:nvSpPr>
          <p:spPr bwMode="auto">
            <a:xfrm>
              <a:off x="5007412" y="5548281"/>
              <a:ext cx="187036" cy="147935"/>
            </a:xfrm>
            <a:prstGeom prst="triangle">
              <a:avLst/>
            </a:prstGeom>
            <a:solidFill>
              <a:srgbClr val="FFFF00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08371" y="2310013"/>
            <a:ext cx="4349729" cy="3238268"/>
            <a:chOff x="808371" y="2310013"/>
            <a:chExt cx="4349729" cy="3238268"/>
          </a:xfrm>
        </p:grpSpPr>
        <p:cxnSp>
          <p:nvCxnSpPr>
            <p:cNvPr id="57" name="Straight Arrow Connector 56"/>
            <p:cNvCxnSpPr/>
            <p:nvPr/>
          </p:nvCxnSpPr>
          <p:spPr bwMode="auto">
            <a:xfrm flipV="1">
              <a:off x="1137074" y="2310013"/>
              <a:ext cx="3934613" cy="118111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9" name="Straight Arrow Connector 58"/>
            <p:cNvCxnSpPr/>
            <p:nvPr/>
          </p:nvCxnSpPr>
          <p:spPr bwMode="auto">
            <a:xfrm flipV="1">
              <a:off x="1108789" y="3470628"/>
              <a:ext cx="4049311" cy="7936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1" name="Straight Arrow Connector 60"/>
            <p:cNvCxnSpPr>
              <a:stCxn id="49" idx="2"/>
              <a:endCxn id="54" idx="0"/>
            </p:cNvCxnSpPr>
            <p:nvPr/>
          </p:nvCxnSpPr>
          <p:spPr bwMode="auto">
            <a:xfrm>
              <a:off x="1091229" y="3538848"/>
              <a:ext cx="4028131" cy="8467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3" name="Straight Arrow Connector 62"/>
            <p:cNvCxnSpPr>
              <a:endCxn id="55" idx="0"/>
            </p:cNvCxnSpPr>
            <p:nvPr/>
          </p:nvCxnSpPr>
          <p:spPr bwMode="auto">
            <a:xfrm>
              <a:off x="1074797" y="3573131"/>
              <a:ext cx="4026133" cy="197515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4" name="5-Point Star 43"/>
            <p:cNvSpPr/>
            <p:nvPr/>
          </p:nvSpPr>
          <p:spPr bwMode="auto">
            <a:xfrm>
              <a:off x="808371" y="3281065"/>
              <a:ext cx="509645" cy="480982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46" name="Rectangle 45"/>
          <p:cNvSpPr/>
          <p:nvPr/>
        </p:nvSpPr>
        <p:spPr bwMode="auto">
          <a:xfrm>
            <a:off x="7432634" y="4634240"/>
            <a:ext cx="4009981" cy="191071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842029" y="6472535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Model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354983" y="4092807"/>
            <a:ext cx="3954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Symbol" panose="05050102010706020507" pitchFamily="18" charset="2"/>
              </a:rPr>
              <a:t>e</a:t>
            </a:r>
            <a:r>
              <a:rPr lang="en-US" sz="2800" dirty="0" smtClean="0">
                <a:solidFill>
                  <a:srgbClr val="FFFFFF"/>
                </a:solidFill>
              </a:rPr>
              <a:t>=||</a:t>
            </a:r>
            <a:r>
              <a:rPr lang="en-US" sz="2800" dirty="0" err="1">
                <a:solidFill>
                  <a:srgbClr val="FFFFFF"/>
                </a:solidFill>
              </a:rPr>
              <a:t>f</a:t>
            </a:r>
            <a:r>
              <a:rPr lang="en-US" sz="2800" baseline="30000" dirty="0" err="1" smtClean="0">
                <a:solidFill>
                  <a:srgbClr val="FFFFFF"/>
                </a:solidFill>
              </a:rPr>
              <a:t>pred</a:t>
            </a:r>
            <a:r>
              <a:rPr lang="en-US" sz="2800" baseline="30000" dirty="0" smtClean="0">
                <a:solidFill>
                  <a:srgbClr val="FFFFFF"/>
                </a:solidFill>
              </a:rPr>
              <a:t>  </a:t>
            </a:r>
            <a:r>
              <a:rPr lang="en-US" sz="2800" dirty="0" smtClean="0">
                <a:solidFill>
                  <a:srgbClr val="FFFFFF"/>
                </a:solidFill>
              </a:rPr>
              <a:t> - </a:t>
            </a:r>
            <a:r>
              <a:rPr lang="en-US" sz="2800" dirty="0">
                <a:solidFill>
                  <a:srgbClr val="FFFF00"/>
                </a:solidFill>
              </a:rPr>
              <a:t>f</a:t>
            </a:r>
            <a:r>
              <a:rPr lang="en-US" sz="2800" baseline="30000" dirty="0" smtClean="0">
                <a:solidFill>
                  <a:srgbClr val="FFFF00"/>
                </a:solidFill>
              </a:rPr>
              <a:t>obs</a:t>
            </a:r>
            <a:r>
              <a:rPr lang="en-US" sz="2800" dirty="0" smtClean="0">
                <a:solidFill>
                  <a:srgbClr val="FFFFFF"/>
                </a:solidFill>
              </a:rPr>
              <a:t> ||</a:t>
            </a:r>
            <a:r>
              <a:rPr lang="en-US" sz="2800" baseline="30000" dirty="0" smtClean="0">
                <a:solidFill>
                  <a:srgbClr val="FFFFFF"/>
                </a:solidFill>
              </a:rPr>
              <a:t>2 </a:t>
            </a:r>
            <a:r>
              <a:rPr lang="en-US" sz="2800" dirty="0" smtClean="0">
                <a:solidFill>
                  <a:srgbClr val="FFFFFF"/>
                </a:solidFill>
              </a:rPr>
              <a:t> vs Model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799327" y="4843137"/>
            <a:ext cx="4331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Symbol" panose="05050102010706020507" pitchFamily="18" charset="2"/>
              </a:rPr>
              <a:t>e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8621164" y="5295840"/>
            <a:ext cx="1669047" cy="962493"/>
            <a:chOff x="8602037" y="4909810"/>
            <a:chExt cx="1669047" cy="962493"/>
          </a:xfrm>
        </p:grpSpPr>
        <p:sp>
          <p:nvSpPr>
            <p:cNvPr id="79" name="TextBox 78"/>
            <p:cNvSpPr txBox="1"/>
            <p:nvPr/>
          </p:nvSpPr>
          <p:spPr>
            <a:xfrm>
              <a:off x="8602037" y="4909810"/>
              <a:ext cx="16690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global minima</a:t>
              </a:r>
              <a:endParaRPr lang="en-US" sz="2000" dirty="0"/>
            </a:p>
          </p:txBody>
        </p:sp>
        <p:cxnSp>
          <p:nvCxnSpPr>
            <p:cNvPr id="81" name="Straight Arrow Connector 80"/>
            <p:cNvCxnSpPr/>
            <p:nvPr/>
          </p:nvCxnSpPr>
          <p:spPr bwMode="auto">
            <a:xfrm>
              <a:off x="9257423" y="5367535"/>
              <a:ext cx="109946" cy="50476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92" name="TextBox 91"/>
          <p:cNvSpPr txBox="1"/>
          <p:nvPr/>
        </p:nvSpPr>
        <p:spPr>
          <a:xfrm>
            <a:off x="7388405" y="4576335"/>
            <a:ext cx="4177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Skeletal inversion = rapid convergence</a:t>
            </a:r>
            <a:endParaRPr lang="en-US" sz="2000" dirty="0"/>
          </a:p>
        </p:txBody>
      </p:sp>
      <p:sp>
        <p:nvSpPr>
          <p:cNvPr id="97" name="TextBox 96"/>
          <p:cNvSpPr txBox="1"/>
          <p:nvPr/>
        </p:nvSpPr>
        <p:spPr>
          <a:xfrm>
            <a:off x="0" y="3048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FWI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Skeletal Inversion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7143750" y="1434407"/>
            <a:ext cx="4419600" cy="2070793"/>
          </a:xfrm>
          <a:custGeom>
            <a:avLst/>
            <a:gdLst>
              <a:gd name="connsiteX0" fmla="*/ 0 w 4419600"/>
              <a:gd name="connsiteY0" fmla="*/ 2051743 h 2070793"/>
              <a:gd name="connsiteX1" fmla="*/ 723900 w 4419600"/>
              <a:gd name="connsiteY1" fmla="*/ 1099243 h 2070793"/>
              <a:gd name="connsiteX2" fmla="*/ 1009650 w 4419600"/>
              <a:gd name="connsiteY2" fmla="*/ 489643 h 2070793"/>
              <a:gd name="connsiteX3" fmla="*/ 1371600 w 4419600"/>
              <a:gd name="connsiteY3" fmla="*/ 70543 h 2070793"/>
              <a:gd name="connsiteX4" fmla="*/ 1600200 w 4419600"/>
              <a:gd name="connsiteY4" fmla="*/ 51493 h 2070793"/>
              <a:gd name="connsiteX5" fmla="*/ 2133600 w 4419600"/>
              <a:gd name="connsiteY5" fmla="*/ 584893 h 2070793"/>
              <a:gd name="connsiteX6" fmla="*/ 2667000 w 4419600"/>
              <a:gd name="connsiteY6" fmla="*/ 1365943 h 2070793"/>
              <a:gd name="connsiteX7" fmla="*/ 3352800 w 4419600"/>
              <a:gd name="connsiteY7" fmla="*/ 1727893 h 2070793"/>
              <a:gd name="connsiteX8" fmla="*/ 3810000 w 4419600"/>
              <a:gd name="connsiteY8" fmla="*/ 2013643 h 2070793"/>
              <a:gd name="connsiteX9" fmla="*/ 4419600 w 4419600"/>
              <a:gd name="connsiteY9" fmla="*/ 2070793 h 207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9600" h="2070793">
                <a:moveTo>
                  <a:pt x="0" y="2051743"/>
                </a:moveTo>
                <a:cubicBezTo>
                  <a:pt x="277812" y="1705668"/>
                  <a:pt x="555625" y="1359593"/>
                  <a:pt x="723900" y="1099243"/>
                </a:cubicBezTo>
                <a:cubicBezTo>
                  <a:pt x="892175" y="838893"/>
                  <a:pt x="901700" y="661093"/>
                  <a:pt x="1009650" y="489643"/>
                </a:cubicBezTo>
                <a:cubicBezTo>
                  <a:pt x="1117600" y="318193"/>
                  <a:pt x="1273175" y="143568"/>
                  <a:pt x="1371600" y="70543"/>
                </a:cubicBezTo>
                <a:cubicBezTo>
                  <a:pt x="1470025" y="-2482"/>
                  <a:pt x="1473200" y="-34232"/>
                  <a:pt x="1600200" y="51493"/>
                </a:cubicBezTo>
                <a:cubicBezTo>
                  <a:pt x="1727200" y="137218"/>
                  <a:pt x="1955800" y="365818"/>
                  <a:pt x="2133600" y="584893"/>
                </a:cubicBezTo>
                <a:cubicBezTo>
                  <a:pt x="2311400" y="803968"/>
                  <a:pt x="2463800" y="1175443"/>
                  <a:pt x="2667000" y="1365943"/>
                </a:cubicBezTo>
                <a:cubicBezTo>
                  <a:pt x="2870200" y="1556443"/>
                  <a:pt x="3162300" y="1619943"/>
                  <a:pt x="3352800" y="1727893"/>
                </a:cubicBezTo>
                <a:cubicBezTo>
                  <a:pt x="3543300" y="1835843"/>
                  <a:pt x="3632200" y="1956493"/>
                  <a:pt x="3810000" y="2013643"/>
                </a:cubicBezTo>
                <a:cubicBezTo>
                  <a:pt x="3987800" y="2070793"/>
                  <a:pt x="4203700" y="2070793"/>
                  <a:pt x="4419600" y="2070793"/>
                </a:cubicBezTo>
              </a:path>
            </a:pathLst>
          </a:cu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Freeform 70"/>
          <p:cNvSpPr/>
          <p:nvPr/>
        </p:nvSpPr>
        <p:spPr bwMode="auto">
          <a:xfrm>
            <a:off x="7124596" y="1455086"/>
            <a:ext cx="2814912" cy="2070793"/>
          </a:xfrm>
          <a:custGeom>
            <a:avLst/>
            <a:gdLst>
              <a:gd name="connsiteX0" fmla="*/ 0 w 4419600"/>
              <a:gd name="connsiteY0" fmla="*/ 2051743 h 2070793"/>
              <a:gd name="connsiteX1" fmla="*/ 723900 w 4419600"/>
              <a:gd name="connsiteY1" fmla="*/ 1099243 h 2070793"/>
              <a:gd name="connsiteX2" fmla="*/ 1009650 w 4419600"/>
              <a:gd name="connsiteY2" fmla="*/ 489643 h 2070793"/>
              <a:gd name="connsiteX3" fmla="*/ 1371600 w 4419600"/>
              <a:gd name="connsiteY3" fmla="*/ 70543 h 2070793"/>
              <a:gd name="connsiteX4" fmla="*/ 1600200 w 4419600"/>
              <a:gd name="connsiteY4" fmla="*/ 51493 h 2070793"/>
              <a:gd name="connsiteX5" fmla="*/ 2133600 w 4419600"/>
              <a:gd name="connsiteY5" fmla="*/ 584893 h 2070793"/>
              <a:gd name="connsiteX6" fmla="*/ 2667000 w 4419600"/>
              <a:gd name="connsiteY6" fmla="*/ 1365943 h 2070793"/>
              <a:gd name="connsiteX7" fmla="*/ 3352800 w 4419600"/>
              <a:gd name="connsiteY7" fmla="*/ 1727893 h 2070793"/>
              <a:gd name="connsiteX8" fmla="*/ 3810000 w 4419600"/>
              <a:gd name="connsiteY8" fmla="*/ 2013643 h 2070793"/>
              <a:gd name="connsiteX9" fmla="*/ 4419600 w 4419600"/>
              <a:gd name="connsiteY9" fmla="*/ 2070793 h 207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9600" h="2070793">
                <a:moveTo>
                  <a:pt x="0" y="2051743"/>
                </a:moveTo>
                <a:cubicBezTo>
                  <a:pt x="277812" y="1705668"/>
                  <a:pt x="555625" y="1359593"/>
                  <a:pt x="723900" y="1099243"/>
                </a:cubicBezTo>
                <a:cubicBezTo>
                  <a:pt x="892175" y="838893"/>
                  <a:pt x="901700" y="661093"/>
                  <a:pt x="1009650" y="489643"/>
                </a:cubicBezTo>
                <a:cubicBezTo>
                  <a:pt x="1117600" y="318193"/>
                  <a:pt x="1273175" y="143568"/>
                  <a:pt x="1371600" y="70543"/>
                </a:cubicBezTo>
                <a:cubicBezTo>
                  <a:pt x="1470025" y="-2482"/>
                  <a:pt x="1473200" y="-34232"/>
                  <a:pt x="1600200" y="51493"/>
                </a:cubicBezTo>
                <a:cubicBezTo>
                  <a:pt x="1727200" y="137218"/>
                  <a:pt x="1955800" y="365818"/>
                  <a:pt x="2133600" y="584893"/>
                </a:cubicBezTo>
                <a:cubicBezTo>
                  <a:pt x="2311400" y="803968"/>
                  <a:pt x="2463800" y="1175443"/>
                  <a:pt x="2667000" y="1365943"/>
                </a:cubicBezTo>
                <a:cubicBezTo>
                  <a:pt x="2870200" y="1556443"/>
                  <a:pt x="3162300" y="1619943"/>
                  <a:pt x="3352800" y="1727893"/>
                </a:cubicBezTo>
                <a:cubicBezTo>
                  <a:pt x="3543300" y="1835843"/>
                  <a:pt x="3632200" y="1956493"/>
                  <a:pt x="3810000" y="2013643"/>
                </a:cubicBezTo>
                <a:cubicBezTo>
                  <a:pt x="3987800" y="2070793"/>
                  <a:pt x="4203700" y="2070793"/>
                  <a:pt x="4419600" y="2070793"/>
                </a:cubicBez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78121" y="945635"/>
            <a:ext cx="457849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Observed</a:t>
            </a:r>
            <a:r>
              <a:rPr lang="en-US" sz="2800" dirty="0" smtClean="0">
                <a:solidFill>
                  <a:srgbClr val="FFFFFF"/>
                </a:solidFill>
              </a:rPr>
              <a:t> vs Predicted</a:t>
            </a:r>
            <a:r>
              <a:rPr lang="en-US" sz="2800" dirty="0" smtClean="0">
                <a:solidFill>
                  <a:srgbClr val="FFFF00"/>
                </a:solidFill>
              </a:rPr>
              <a:t> Spectra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62701" y="3576935"/>
            <a:ext cx="2124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Frequency (Hz)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253804" y="2028327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D(f)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078121" y="1434407"/>
            <a:ext cx="4485229" cy="2125443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59376" y="1448371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Skeletal data = Peak Frequency</a:t>
            </a:r>
            <a:endParaRPr lang="en-US" sz="2000" dirty="0"/>
          </a:p>
        </p:txBody>
      </p:sp>
      <p:grpSp>
        <p:nvGrpSpPr>
          <p:cNvPr id="67" name="Group 66"/>
          <p:cNvGrpSpPr/>
          <p:nvPr/>
        </p:nvGrpSpPr>
        <p:grpSpPr>
          <a:xfrm>
            <a:off x="7835192" y="1496621"/>
            <a:ext cx="327509" cy="2160979"/>
            <a:chOff x="7835192" y="1525629"/>
            <a:chExt cx="327509" cy="2160979"/>
          </a:xfrm>
        </p:grpSpPr>
        <p:cxnSp>
          <p:nvCxnSpPr>
            <p:cNvPr id="22" name="Straight Connector 21"/>
            <p:cNvCxnSpPr>
              <a:stCxn id="71" idx="3"/>
            </p:cNvCxnSpPr>
            <p:nvPr/>
          </p:nvCxnSpPr>
          <p:spPr bwMode="auto">
            <a:xfrm>
              <a:off x="7998189" y="1525629"/>
              <a:ext cx="13394" cy="201367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Oval 55"/>
            <p:cNvSpPr/>
            <p:nvPr/>
          </p:nvSpPr>
          <p:spPr bwMode="auto">
            <a:xfrm>
              <a:off x="7835192" y="3395365"/>
              <a:ext cx="327509" cy="291243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83358" y="1505710"/>
            <a:ext cx="327509" cy="2162097"/>
            <a:chOff x="8483358" y="1505710"/>
            <a:chExt cx="327509" cy="2162097"/>
          </a:xfrm>
        </p:grpSpPr>
        <p:cxnSp>
          <p:nvCxnSpPr>
            <p:cNvPr id="77" name="Straight Connector 76"/>
            <p:cNvCxnSpPr/>
            <p:nvPr/>
          </p:nvCxnSpPr>
          <p:spPr bwMode="auto">
            <a:xfrm>
              <a:off x="8627697" y="1505710"/>
              <a:ext cx="13394" cy="201367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2" name="Oval 81"/>
            <p:cNvSpPr/>
            <p:nvPr/>
          </p:nvSpPr>
          <p:spPr bwMode="auto">
            <a:xfrm>
              <a:off x="8483358" y="3376564"/>
              <a:ext cx="327509" cy="291243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4" name="Freeform 63"/>
          <p:cNvSpPr/>
          <p:nvPr/>
        </p:nvSpPr>
        <p:spPr bwMode="auto">
          <a:xfrm>
            <a:off x="7524750" y="4876800"/>
            <a:ext cx="3905250" cy="1498216"/>
          </a:xfrm>
          <a:custGeom>
            <a:avLst/>
            <a:gdLst>
              <a:gd name="connsiteX0" fmla="*/ 0 w 3905250"/>
              <a:gd name="connsiteY0" fmla="*/ 0 h 1630070"/>
              <a:gd name="connsiteX1" fmla="*/ 876300 w 3905250"/>
              <a:gd name="connsiteY1" fmla="*/ 800100 h 1630070"/>
              <a:gd name="connsiteX2" fmla="*/ 1695450 w 3905250"/>
              <a:gd name="connsiteY2" fmla="*/ 1562100 h 1630070"/>
              <a:gd name="connsiteX3" fmla="*/ 2209800 w 3905250"/>
              <a:gd name="connsiteY3" fmla="*/ 1524000 h 1630070"/>
              <a:gd name="connsiteX4" fmla="*/ 3048000 w 3905250"/>
              <a:gd name="connsiteY4" fmla="*/ 952500 h 1630070"/>
              <a:gd name="connsiteX5" fmla="*/ 3752850 w 3905250"/>
              <a:gd name="connsiteY5" fmla="*/ 400050 h 1630070"/>
              <a:gd name="connsiteX6" fmla="*/ 3905250 w 3905250"/>
              <a:gd name="connsiteY6" fmla="*/ 266700 h 163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5250" h="1630070">
                <a:moveTo>
                  <a:pt x="0" y="0"/>
                </a:moveTo>
                <a:lnTo>
                  <a:pt x="876300" y="800100"/>
                </a:lnTo>
                <a:cubicBezTo>
                  <a:pt x="1158875" y="1060450"/>
                  <a:pt x="1473200" y="1441450"/>
                  <a:pt x="1695450" y="1562100"/>
                </a:cubicBezTo>
                <a:cubicBezTo>
                  <a:pt x="1917700" y="1682750"/>
                  <a:pt x="1984375" y="1625600"/>
                  <a:pt x="2209800" y="1524000"/>
                </a:cubicBezTo>
                <a:cubicBezTo>
                  <a:pt x="2435225" y="1422400"/>
                  <a:pt x="2790825" y="1139825"/>
                  <a:pt x="3048000" y="952500"/>
                </a:cubicBezTo>
                <a:cubicBezTo>
                  <a:pt x="3305175" y="765175"/>
                  <a:pt x="3609975" y="514350"/>
                  <a:pt x="3752850" y="400050"/>
                </a:cubicBezTo>
                <a:cubicBezTo>
                  <a:pt x="3895725" y="285750"/>
                  <a:pt x="3900487" y="276225"/>
                  <a:pt x="3905250" y="266700"/>
                </a:cubicBezTo>
              </a:path>
            </a:pathLst>
          </a:cu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6017697" y="1039243"/>
            <a:ext cx="6004072" cy="3116534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70130" y="1610729"/>
            <a:ext cx="683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69584" y="3455776"/>
            <a:ext cx="683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6582982" y="4122466"/>
            <a:ext cx="6004072" cy="3116534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294303" y="3561036"/>
            <a:ext cx="572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f</a:t>
            </a:r>
            <a:r>
              <a:rPr lang="en-US" sz="2400" baseline="30000" dirty="0">
                <a:solidFill>
                  <a:srgbClr val="FFFF00"/>
                </a:solidFill>
              </a:rPr>
              <a:t>obs</a:t>
            </a:r>
            <a:endParaRPr lang="en-US" sz="2400" dirty="0"/>
          </a:p>
        </p:txBody>
      </p:sp>
      <p:sp>
        <p:nvSpPr>
          <p:cNvPr id="70" name="Rectangle 69"/>
          <p:cNvSpPr/>
          <p:nvPr/>
        </p:nvSpPr>
        <p:spPr>
          <a:xfrm>
            <a:off x="8682492" y="3107667"/>
            <a:ext cx="5725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FFFF"/>
                </a:solidFill>
              </a:rPr>
              <a:t>f</a:t>
            </a:r>
            <a:r>
              <a:rPr lang="en-US" sz="2000" baseline="30000" dirty="0" err="1" smtClean="0">
                <a:solidFill>
                  <a:srgbClr val="FFFFFF"/>
                </a:solidFill>
              </a:rPr>
              <a:t>pred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629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7" grpId="0"/>
      <p:bldP spid="7" grpId="0" animBg="1"/>
      <p:bldP spid="71" grpId="0" animBg="1"/>
      <p:bldP spid="30" grpId="0"/>
      <p:bldP spid="64" grpId="0" animBg="1"/>
      <p:bldP spid="96" grpId="0" animBg="1"/>
      <p:bldP spid="88" grpId="0" animBg="1"/>
      <p:bldP spid="69" grpId="0"/>
      <p:bldP spid="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Similarities with Wave-equation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raveltime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nversion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1017980"/>
            <a:ext cx="43092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Wave-equation traveltime tomography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(Luo and Schuster, 1991; Woodward 1992)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54770" y="1087015"/>
            <a:ext cx="46562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Wave-equation Q tomography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(Dutta and Schuster, 2016)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073285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25940" y="2489440"/>
                <a:ext cx="3749310" cy="8962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40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400" i="1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FFFFFF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FFFFFF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solidFill>
                                                <a:srgbClr val="FFFFFF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FFFFFF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solidFill>
                                            <a:srgbClr val="FFFFFF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1" i="1">
                                              <a:solidFill>
                                                <a:srgbClr val="FFFFFF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solidFill>
                                                <a:srgbClr val="FFFFFF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>
                                              <a:solidFill>
                                                <a:srgbClr val="FFFFFF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5940" y="2489440"/>
                <a:ext cx="3749310" cy="896207"/>
              </a:xfrm>
              <a:prstGeom prst="rect">
                <a:avLst/>
              </a:prstGeom>
              <a:blipFill rotWithShape="0">
                <a:blip r:embed="rId2"/>
                <a:stretch>
                  <a:fillRect b="-6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3462343" y="3390026"/>
            <a:ext cx="2072467" cy="1688788"/>
            <a:chOff x="4792808" y="3830542"/>
            <a:chExt cx="2072467" cy="1308100"/>
          </a:xfrm>
        </p:grpSpPr>
        <p:grpSp>
          <p:nvGrpSpPr>
            <p:cNvPr id="9" name="Group 50"/>
            <p:cNvGrpSpPr>
              <a:grpSpLocks/>
            </p:cNvGrpSpPr>
            <p:nvPr/>
          </p:nvGrpSpPr>
          <p:grpSpPr bwMode="auto">
            <a:xfrm>
              <a:off x="4792808" y="3830542"/>
              <a:ext cx="1600200" cy="1308100"/>
              <a:chOff x="5638800" y="4178300"/>
              <a:chExt cx="1600200" cy="1308100"/>
            </a:xfrm>
          </p:grpSpPr>
          <p:cxnSp>
            <p:nvCxnSpPr>
              <p:cNvPr id="10" name="Straight Connector 38"/>
              <p:cNvCxnSpPr>
                <a:cxnSpLocks noChangeShapeType="1"/>
              </p:cNvCxnSpPr>
              <p:nvPr/>
            </p:nvCxnSpPr>
            <p:spPr bwMode="auto">
              <a:xfrm rot="5400000">
                <a:off x="5295900" y="4838700"/>
                <a:ext cx="1295400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" name="Freeform 39"/>
              <p:cNvSpPr>
                <a:spLocks/>
              </p:cNvSpPr>
              <p:nvPr/>
            </p:nvSpPr>
            <p:spPr bwMode="auto">
              <a:xfrm>
                <a:off x="5814483" y="4343400"/>
                <a:ext cx="480484" cy="579967"/>
              </a:xfrm>
              <a:custGeom>
                <a:avLst/>
                <a:gdLst>
                  <a:gd name="T0" fmla="*/ 129117 w 480484"/>
                  <a:gd name="T1" fmla="*/ 571500 h 579967"/>
                  <a:gd name="T2" fmla="*/ 2117 w 480484"/>
                  <a:gd name="T3" fmla="*/ 558800 h 579967"/>
                  <a:gd name="T4" fmla="*/ 141817 w 480484"/>
                  <a:gd name="T5" fmla="*/ 444500 h 579967"/>
                  <a:gd name="T6" fmla="*/ 395817 w 480484"/>
                  <a:gd name="T7" fmla="*/ 342900 h 579967"/>
                  <a:gd name="T8" fmla="*/ 459317 w 480484"/>
                  <a:gd name="T9" fmla="*/ 215900 h 579967"/>
                  <a:gd name="T10" fmla="*/ 268817 w 480484"/>
                  <a:gd name="T11" fmla="*/ 152400 h 579967"/>
                  <a:gd name="T12" fmla="*/ 78317 w 480484"/>
                  <a:gd name="T13" fmla="*/ 114300 h 579967"/>
                  <a:gd name="T14" fmla="*/ 40217 w 480484"/>
                  <a:gd name="T15" fmla="*/ 63500 h 579967"/>
                  <a:gd name="T16" fmla="*/ 103717 w 480484"/>
                  <a:gd name="T17" fmla="*/ 0 h 5799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0484" h="579967">
                    <a:moveTo>
                      <a:pt x="129117" y="571500"/>
                    </a:moveTo>
                    <a:cubicBezTo>
                      <a:pt x="64558" y="575733"/>
                      <a:pt x="0" y="579967"/>
                      <a:pt x="2117" y="558800"/>
                    </a:cubicBezTo>
                    <a:cubicBezTo>
                      <a:pt x="4234" y="537633"/>
                      <a:pt x="76200" y="480483"/>
                      <a:pt x="141817" y="444500"/>
                    </a:cubicBezTo>
                    <a:cubicBezTo>
                      <a:pt x="207434" y="408517"/>
                      <a:pt x="342900" y="381000"/>
                      <a:pt x="395817" y="342900"/>
                    </a:cubicBezTo>
                    <a:cubicBezTo>
                      <a:pt x="448734" y="304800"/>
                      <a:pt x="480484" y="247650"/>
                      <a:pt x="459317" y="215900"/>
                    </a:cubicBezTo>
                    <a:cubicBezTo>
                      <a:pt x="438150" y="184150"/>
                      <a:pt x="332317" y="169333"/>
                      <a:pt x="268817" y="152400"/>
                    </a:cubicBezTo>
                    <a:cubicBezTo>
                      <a:pt x="205317" y="135467"/>
                      <a:pt x="116417" y="129117"/>
                      <a:pt x="78317" y="114300"/>
                    </a:cubicBezTo>
                    <a:cubicBezTo>
                      <a:pt x="40217" y="99483"/>
                      <a:pt x="35984" y="82550"/>
                      <a:pt x="40217" y="63500"/>
                    </a:cubicBezTo>
                    <a:cubicBezTo>
                      <a:pt x="44450" y="44450"/>
                      <a:pt x="74083" y="22225"/>
                      <a:pt x="103717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Freeform 42"/>
              <p:cNvSpPr>
                <a:spLocks/>
              </p:cNvSpPr>
              <p:nvPr/>
            </p:nvSpPr>
            <p:spPr bwMode="auto">
              <a:xfrm>
                <a:off x="6682316" y="4601633"/>
                <a:ext cx="480484" cy="579967"/>
              </a:xfrm>
              <a:custGeom>
                <a:avLst/>
                <a:gdLst>
                  <a:gd name="T0" fmla="*/ 129117 w 480484"/>
                  <a:gd name="T1" fmla="*/ 571500 h 579967"/>
                  <a:gd name="T2" fmla="*/ 2117 w 480484"/>
                  <a:gd name="T3" fmla="*/ 558800 h 579967"/>
                  <a:gd name="T4" fmla="*/ 141817 w 480484"/>
                  <a:gd name="T5" fmla="*/ 444500 h 579967"/>
                  <a:gd name="T6" fmla="*/ 395817 w 480484"/>
                  <a:gd name="T7" fmla="*/ 342900 h 579967"/>
                  <a:gd name="T8" fmla="*/ 459317 w 480484"/>
                  <a:gd name="T9" fmla="*/ 215900 h 579967"/>
                  <a:gd name="T10" fmla="*/ 268817 w 480484"/>
                  <a:gd name="T11" fmla="*/ 152400 h 579967"/>
                  <a:gd name="T12" fmla="*/ 78317 w 480484"/>
                  <a:gd name="T13" fmla="*/ 114300 h 579967"/>
                  <a:gd name="T14" fmla="*/ 40217 w 480484"/>
                  <a:gd name="T15" fmla="*/ 63500 h 579967"/>
                  <a:gd name="T16" fmla="*/ 103717 w 480484"/>
                  <a:gd name="T17" fmla="*/ 0 h 5799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0484" h="579967">
                    <a:moveTo>
                      <a:pt x="129117" y="571500"/>
                    </a:moveTo>
                    <a:cubicBezTo>
                      <a:pt x="64558" y="575733"/>
                      <a:pt x="0" y="579967"/>
                      <a:pt x="2117" y="558800"/>
                    </a:cubicBezTo>
                    <a:cubicBezTo>
                      <a:pt x="4234" y="537633"/>
                      <a:pt x="76200" y="480483"/>
                      <a:pt x="141817" y="444500"/>
                    </a:cubicBezTo>
                    <a:cubicBezTo>
                      <a:pt x="207434" y="408517"/>
                      <a:pt x="342900" y="381000"/>
                      <a:pt x="395817" y="342900"/>
                    </a:cubicBezTo>
                    <a:cubicBezTo>
                      <a:pt x="448734" y="304800"/>
                      <a:pt x="480484" y="247650"/>
                      <a:pt x="459317" y="215900"/>
                    </a:cubicBezTo>
                    <a:cubicBezTo>
                      <a:pt x="438150" y="184150"/>
                      <a:pt x="332317" y="169333"/>
                      <a:pt x="268817" y="152400"/>
                    </a:cubicBezTo>
                    <a:cubicBezTo>
                      <a:pt x="205317" y="135467"/>
                      <a:pt x="116417" y="129117"/>
                      <a:pt x="78317" y="114300"/>
                    </a:cubicBezTo>
                    <a:cubicBezTo>
                      <a:pt x="40217" y="99483"/>
                      <a:pt x="35984" y="82550"/>
                      <a:pt x="40217" y="63500"/>
                    </a:cubicBezTo>
                    <a:cubicBezTo>
                      <a:pt x="44450" y="44450"/>
                      <a:pt x="74083" y="22225"/>
                      <a:pt x="103717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92D05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3" name="Straight Connector 43"/>
              <p:cNvCxnSpPr>
                <a:cxnSpLocks noChangeShapeType="1"/>
              </p:cNvCxnSpPr>
              <p:nvPr/>
            </p:nvCxnSpPr>
            <p:spPr bwMode="auto">
              <a:xfrm rot="5400000">
                <a:off x="6159500" y="4826000"/>
                <a:ext cx="1295400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Straight Connector 45"/>
              <p:cNvCxnSpPr>
                <a:cxnSpLocks noChangeShapeType="1"/>
              </p:cNvCxnSpPr>
              <p:nvPr/>
            </p:nvCxnSpPr>
            <p:spPr bwMode="auto">
              <a:xfrm>
                <a:off x="5638800" y="5486400"/>
                <a:ext cx="1600200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 bwMode="auto">
                <a:xfrm>
                  <a:off x="6408483" y="4107766"/>
                  <a:ext cx="45679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6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charset="0"/>
                          </a:rPr>
                          <m:t>Δ</m:t>
                        </m:r>
                        <m:r>
                          <a:rPr lang="en-US" sz="1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charset="0"/>
                          </a:rPr>
                          <m:t>𝜏</m:t>
                        </m:r>
                      </m:oMath>
                    </m:oMathPara>
                  </a14:m>
                  <a:endPara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08483" y="4107766"/>
                  <a:ext cx="456792" cy="33855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51"/>
            <p:cNvCxnSpPr>
              <a:cxnSpLocks noChangeShapeType="1"/>
            </p:cNvCxnSpPr>
            <p:nvPr/>
          </p:nvCxnSpPr>
          <p:spPr bwMode="auto">
            <a:xfrm rot="5400000" flipH="1" flipV="1">
              <a:off x="6252038" y="4317642"/>
              <a:ext cx="304800" cy="1588"/>
            </a:xfrm>
            <a:prstGeom prst="straightConnector1">
              <a:avLst/>
            </a:prstGeom>
            <a:noFill/>
            <a:ln w="12700" algn="ctr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53"/>
            <p:cNvCxnSpPr>
              <a:cxnSpLocks noChangeShapeType="1"/>
              <a:stCxn id="11" idx="4"/>
            </p:cNvCxnSpPr>
            <p:nvPr/>
          </p:nvCxnSpPr>
          <p:spPr bwMode="auto">
            <a:xfrm>
              <a:off x="4851252" y="4226200"/>
              <a:ext cx="1117282" cy="12700"/>
            </a:xfrm>
            <a:prstGeom prst="line">
              <a:avLst/>
            </a:prstGeom>
            <a:noFill/>
            <a:ln w="12700" algn="ctr">
              <a:solidFill>
                <a:srgbClr val="FFFF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54"/>
            <p:cNvCxnSpPr>
              <a:cxnSpLocks noChangeShapeType="1"/>
            </p:cNvCxnSpPr>
            <p:nvPr/>
          </p:nvCxnSpPr>
          <p:spPr bwMode="auto">
            <a:xfrm>
              <a:off x="5961208" y="4490942"/>
              <a:ext cx="584034" cy="0"/>
            </a:xfrm>
            <a:prstGeom prst="line">
              <a:avLst/>
            </a:prstGeom>
            <a:noFill/>
            <a:ln w="12700" algn="ctr">
              <a:solidFill>
                <a:srgbClr val="FFFF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Group 35"/>
          <p:cNvGrpSpPr/>
          <p:nvPr/>
        </p:nvGrpSpPr>
        <p:grpSpPr>
          <a:xfrm>
            <a:off x="7679802" y="3503619"/>
            <a:ext cx="4236396" cy="1745540"/>
            <a:chOff x="7896581" y="3765927"/>
            <a:chExt cx="4236396" cy="1745540"/>
          </a:xfrm>
        </p:grpSpPr>
        <p:grpSp>
          <p:nvGrpSpPr>
            <p:cNvPr id="20" name="Group 19"/>
            <p:cNvGrpSpPr/>
            <p:nvPr/>
          </p:nvGrpSpPr>
          <p:grpSpPr>
            <a:xfrm>
              <a:off x="7896581" y="3765927"/>
              <a:ext cx="4236396" cy="1307041"/>
              <a:chOff x="5791200" y="3133542"/>
              <a:chExt cx="4774677" cy="2479982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1200" y="3276600"/>
                <a:ext cx="4572000" cy="2295845"/>
              </a:xfrm>
              <a:prstGeom prst="rect">
                <a:avLst/>
              </a:prstGeom>
              <a:ln w="38100">
                <a:solidFill>
                  <a:srgbClr val="FFFF00"/>
                </a:solidFill>
              </a:ln>
            </p:spPr>
          </p:pic>
          <p:cxnSp>
            <p:nvCxnSpPr>
              <p:cNvPr id="22" name="Straight Connector 21"/>
              <p:cNvCxnSpPr/>
              <p:nvPr/>
            </p:nvCxnSpPr>
            <p:spPr bwMode="auto">
              <a:xfrm>
                <a:off x="8606112" y="3534306"/>
                <a:ext cx="560005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8606112" y="3933103"/>
                <a:ext cx="560005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4" name="TextBox 23"/>
              <p:cNvSpPr txBox="1"/>
              <p:nvPr/>
            </p:nvSpPr>
            <p:spPr>
              <a:xfrm>
                <a:off x="9126250" y="3133542"/>
                <a:ext cx="1434478" cy="759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Predicted</a:t>
                </a:r>
                <a:endParaRPr lang="en-US" sz="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9131399" y="3591302"/>
                <a:ext cx="1434478" cy="759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92D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Observed</a:t>
                </a:r>
                <a:endParaRPr lang="en-US" sz="20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 bwMode="auto">
              <a:xfrm>
                <a:off x="7315200" y="3276600"/>
                <a:ext cx="76200" cy="232271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/>
              <p:cNvCxnSpPr/>
              <p:nvPr/>
            </p:nvCxnSpPr>
            <p:spPr bwMode="auto">
              <a:xfrm>
                <a:off x="6934200" y="3290806"/>
                <a:ext cx="76200" cy="232271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92D050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0" name="Straight Arrow Connector 51"/>
            <p:cNvCxnSpPr>
              <a:cxnSpLocks noChangeShapeType="1"/>
            </p:cNvCxnSpPr>
            <p:nvPr/>
          </p:nvCxnSpPr>
          <p:spPr bwMode="auto">
            <a:xfrm rot="10800000" flipH="1" flipV="1">
              <a:off x="8991600" y="5181600"/>
              <a:ext cx="304800" cy="1588"/>
            </a:xfrm>
            <a:prstGeom prst="straightConnector1">
              <a:avLst/>
            </a:prstGeom>
            <a:noFill/>
            <a:ln w="12700" algn="ctr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 bwMode="auto">
                <a:xfrm>
                  <a:off x="8944527" y="5172913"/>
                  <a:ext cx="37542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Arial" charset="0"/>
                        </a:rPr>
                        <m:t>Δ</m:t>
                      </m:r>
                    </m:oMath>
                  </a14:m>
                  <a:r>
                    <a:rPr lang="en-US" sz="16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rPr>
                    <a:t>f</a:t>
                  </a:r>
                  <a:endPara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944527" y="5172913"/>
                  <a:ext cx="375424" cy="33855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7273" r="-13115" b="-3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29067" y="5066114"/>
                <a:ext cx="5806467" cy="98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𝜕𝜖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400" i="1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i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2400" i="1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FFFFFF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FFFFFF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400" i="1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067" y="5066114"/>
                <a:ext cx="5806467" cy="988540"/>
              </a:xfrm>
              <a:prstGeom prst="rect">
                <a:avLst/>
              </a:prstGeom>
              <a:blipFill rotWithShape="0"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291478" y="2493819"/>
            <a:ext cx="6221246" cy="896207"/>
            <a:chOff x="291478" y="2493819"/>
            <a:chExt cx="6221246" cy="8962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763414" y="2493819"/>
                  <a:ext cx="3749310" cy="8962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40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i="1"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i="1"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  <m:sup/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400" b="0" i="1" smtClean="0"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FFFF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rgbClr val="FFFFFF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solidFill>
                                                  <a:srgbClr val="FFFFFF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1" i="1">
                                                <a:solidFill>
                                                  <a:srgbClr val="FFFFFF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solidFill>
                                                  <a:srgbClr val="FFFFFF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sub>
                                        </m:sSub>
                                        <m:r>
                                          <a:rPr lang="en-US" sz="2400" i="1">
                                            <a:solidFill>
                                              <a:srgbClr val="FFFFFF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1" i="1">
                                                <a:solidFill>
                                                  <a:srgbClr val="FFFFFF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1" i="1">
                                                <a:solidFill>
                                                  <a:srgbClr val="FFFFFF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>
                                                <a:solidFill>
                                                  <a:srgbClr val="FFFFFF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FFFF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sz="24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3414" y="2493819"/>
                  <a:ext cx="3749310" cy="89620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36"/>
            <p:cNvSpPr txBox="1"/>
            <p:nvPr/>
          </p:nvSpPr>
          <p:spPr>
            <a:xfrm>
              <a:off x="291478" y="2585809"/>
              <a:ext cx="24645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Misfit function: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81000" y="5051951"/>
            <a:ext cx="8179739" cy="988540"/>
            <a:chOff x="381000" y="5051951"/>
            <a:chExt cx="8179739" cy="9885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333500" y="5051951"/>
                  <a:ext cx="7227239" cy="9885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𝜕𝜖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4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b="0" i="1" smtClean="0"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 smtClean="0"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  <m:sup/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solidFill>
                                          <a:srgbClr val="FFFF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rgbClr val="FFFF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FF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FFFF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rgbClr val="FFFF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FFFF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solidFill>
                                              <a:srgbClr val="FFFFFF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1" i="1" smtClean="0">
                                            <a:solidFill>
                                              <a:srgbClr val="FFFFFF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nary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4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sz="24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4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500" y="5051951"/>
                  <a:ext cx="7227239" cy="98854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2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/>
            <p:cNvSpPr txBox="1"/>
            <p:nvPr/>
          </p:nvSpPr>
          <p:spPr>
            <a:xfrm>
              <a:off x="381000" y="5188750"/>
              <a:ext cx="1752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Gradient: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901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708" y="962584"/>
            <a:ext cx="3390900" cy="14668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5422996" y="3437947"/>
                <a:ext cx="1062936" cy="523220"/>
              </a:xfrm>
              <a:prstGeom prst="rect">
                <a:avLst/>
              </a:prstGeom>
              <a:solidFill>
                <a:srgbClr val="000082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800" b="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996" y="3437947"/>
                <a:ext cx="1062936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 bwMode="auto">
          <a:xfrm>
            <a:off x="5654305" y="3455026"/>
            <a:ext cx="746495" cy="597292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45517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3 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WQ:</a:t>
            </a:r>
            <a:endParaRPr 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14400" y="2234820"/>
            <a:ext cx="9952371" cy="1680177"/>
            <a:chOff x="914400" y="2197108"/>
            <a:chExt cx="9952371" cy="1680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914400" y="2392850"/>
                  <a:ext cx="56388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1) Misfit function </a:t>
                  </a:r>
                  <a14:m>
                    <m:oMath xmlns:m="http://schemas.openxmlformats.org/officeDocument/2006/math">
                      <m:r>
                        <a:rPr lang="en-US" sz="3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𝜖</m:t>
                      </m:r>
                    </m:oMath>
                  </a14:m>
                  <a:r>
                    <a:rPr lang="en-US" sz="32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</a:t>
                  </a:r>
                  <a:endPara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2392850"/>
                  <a:ext cx="5638800" cy="58477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919" t="-15625" b="-385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513450" y="2197108"/>
                  <a:ext cx="3749310" cy="10455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80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800" i="1"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800" i="1"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  <m:sup/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800" i="1"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FFFF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800" i="1">
                                            <a:solidFill>
                                              <a:srgbClr val="FFFFFF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solidFill>
                                                  <a:srgbClr val="FFFFFF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1" i="1">
                                                <a:solidFill>
                                                  <a:srgbClr val="FFFFFF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i="1">
                                                <a:solidFill>
                                                  <a:srgbClr val="FFFFFF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sub>
                                        </m:sSub>
                                        <m:r>
                                          <a:rPr lang="en-US" sz="2800" i="1">
                                            <a:solidFill>
                                              <a:srgbClr val="FFFFFF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solidFill>
                                                  <a:srgbClr val="FFFFFF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1" i="1">
                                                <a:solidFill>
                                                  <a:srgbClr val="FFFFFF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i="1">
                                                <a:solidFill>
                                                  <a:srgbClr val="FFFFFF"/>
                                                </a:solidFill>
                                                <a:effectLst>
                                                  <a:outerShdw blurRad="38100" dist="38100" dir="2700000" algn="tl">
                                                    <a:srgbClr val="000000">
                                                      <a:alpha val="43137"/>
                                                    </a:srgb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FFFF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sz="28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3450" y="2197108"/>
                  <a:ext cx="3749310" cy="104554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58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876800" y="3354065"/>
                  <a:ext cx="59899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8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𝑐𝑎𝑙𝑐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800" b="0" i="0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800" y="3354065"/>
                  <a:ext cx="5989971" cy="5232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914400" y="5029200"/>
            <a:ext cx="11158728" cy="2491328"/>
            <a:chOff x="914400" y="5029200"/>
            <a:chExt cx="11158728" cy="24913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914400" y="5029200"/>
                  <a:ext cx="7620000" cy="8672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3) Gradient: </a:t>
                  </a:r>
                  <a:r>
                    <a:rPr lang="en-US" sz="3200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Q</a:t>
                  </a:r>
                  <a:r>
                    <a:rPr lang="en-US" sz="3200" baseline="30000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(k+1)</a:t>
                  </a:r>
                  <a:r>
                    <a:rPr lang="en-US" sz="3200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= Q</a:t>
                  </a:r>
                  <a:r>
                    <a:rPr lang="en-US" sz="3200" baseline="30000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(k)  </a:t>
                  </a:r>
                  <a:r>
                    <a:rPr lang="en-US" sz="3200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 - </a:t>
                  </a:r>
                  <a:r>
                    <a:rPr lang="en-US" sz="3200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ymbol" panose="05050102010706020507" pitchFamily="18" charset="2"/>
                    </a:rPr>
                    <a:t>a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0" i="1" dirty="0" smtClean="0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𝜕𝜖</m:t>
                          </m:r>
                        </m:num>
                        <m:den>
                          <m:r>
                            <a:rPr lang="en-US" sz="3200" b="0" i="1" dirty="0" smtClean="0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dirty="0" smtClean="0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a14:m>
                  <a:r>
                    <a:rPr lang="en-US" sz="3200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.</a:t>
                  </a:r>
                  <a:endParaRPr lang="en-US" sz="32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5029200"/>
                  <a:ext cx="7620000" cy="86728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160" b="-84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9570195" y="5423843"/>
              <a:ext cx="1897271" cy="993817"/>
            </a:xfrm>
            <a:custGeom>
              <a:avLst/>
              <a:gdLst>
                <a:gd name="T0" fmla="*/ 1124998 w 1301346"/>
                <a:gd name="T1" fmla="*/ 188813 h 855487"/>
                <a:gd name="T2" fmla="*/ 693923 w 1301346"/>
                <a:gd name="T3" fmla="*/ 410882 h 855487"/>
                <a:gd name="T4" fmla="*/ 432666 w 1301346"/>
                <a:gd name="T5" fmla="*/ 293316 h 855487"/>
                <a:gd name="T6" fmla="*/ 223660 w 1301346"/>
                <a:gd name="T7" fmla="*/ 5933 h 855487"/>
                <a:gd name="T8" fmla="*/ 1592 w 1301346"/>
                <a:gd name="T9" fmla="*/ 136562 h 855487"/>
                <a:gd name="T10" fmla="*/ 132220 w 1301346"/>
                <a:gd name="T11" fmla="*/ 567636 h 855487"/>
                <a:gd name="T12" fmla="*/ 288975 w 1301346"/>
                <a:gd name="T13" fmla="*/ 750516 h 855487"/>
                <a:gd name="T14" fmla="*/ 824552 w 1301346"/>
                <a:gd name="T15" fmla="*/ 855019 h 855487"/>
                <a:gd name="T16" fmla="*/ 981306 w 1301346"/>
                <a:gd name="T17" fmla="*/ 711328 h 855487"/>
                <a:gd name="T18" fmla="*/ 1242563 w 1301346"/>
                <a:gd name="T19" fmla="*/ 450071 h 855487"/>
                <a:gd name="T20" fmla="*/ 1294815 w 1301346"/>
                <a:gd name="T21" fmla="*/ 136562 h 855487"/>
                <a:gd name="T22" fmla="*/ 1124998 w 1301346"/>
                <a:gd name="T23" fmla="*/ 188813 h 8554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01346" h="855487">
                  <a:moveTo>
                    <a:pt x="1124998" y="188813"/>
                  </a:moveTo>
                  <a:cubicBezTo>
                    <a:pt x="1024849" y="234533"/>
                    <a:pt x="809312" y="393465"/>
                    <a:pt x="693923" y="410882"/>
                  </a:cubicBezTo>
                  <a:cubicBezTo>
                    <a:pt x="578534" y="428299"/>
                    <a:pt x="511043" y="360807"/>
                    <a:pt x="432666" y="293316"/>
                  </a:cubicBezTo>
                  <a:cubicBezTo>
                    <a:pt x="354289" y="225825"/>
                    <a:pt x="295506" y="32059"/>
                    <a:pt x="223660" y="5933"/>
                  </a:cubicBezTo>
                  <a:cubicBezTo>
                    <a:pt x="151814" y="-20193"/>
                    <a:pt x="16832" y="42945"/>
                    <a:pt x="1592" y="136562"/>
                  </a:cubicBezTo>
                  <a:cubicBezTo>
                    <a:pt x="-13648" y="230179"/>
                    <a:pt x="84323" y="465310"/>
                    <a:pt x="132220" y="567636"/>
                  </a:cubicBezTo>
                  <a:cubicBezTo>
                    <a:pt x="180117" y="669962"/>
                    <a:pt x="173586" y="702619"/>
                    <a:pt x="288975" y="750516"/>
                  </a:cubicBezTo>
                  <a:cubicBezTo>
                    <a:pt x="404364" y="798413"/>
                    <a:pt x="709164" y="861550"/>
                    <a:pt x="824552" y="855019"/>
                  </a:cubicBezTo>
                  <a:cubicBezTo>
                    <a:pt x="939940" y="848488"/>
                    <a:pt x="911638" y="778819"/>
                    <a:pt x="981306" y="711328"/>
                  </a:cubicBezTo>
                  <a:cubicBezTo>
                    <a:pt x="1050974" y="643837"/>
                    <a:pt x="1190312" y="545865"/>
                    <a:pt x="1242563" y="450071"/>
                  </a:cubicBezTo>
                  <a:cubicBezTo>
                    <a:pt x="1294815" y="354277"/>
                    <a:pt x="1312232" y="180105"/>
                    <a:pt x="1294815" y="136562"/>
                  </a:cubicBezTo>
                  <a:cubicBezTo>
                    <a:pt x="1277398" y="93019"/>
                    <a:pt x="1225147" y="143093"/>
                    <a:pt x="1124998" y="188813"/>
                  </a:cubicBezTo>
                  <a:close/>
                </a:path>
              </a:pathLst>
            </a:custGeom>
            <a:solidFill>
              <a:schemeClr val="accent1">
                <a:alpha val="3098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9009980" y="5282271"/>
              <a:ext cx="3063148" cy="835996"/>
              <a:chOff x="9051534" y="5619881"/>
              <a:chExt cx="3063148" cy="835996"/>
            </a:xfrm>
          </p:grpSpPr>
          <p:sp>
            <p:nvSpPr>
              <p:cNvPr id="15" name="Freeform 7170"/>
              <p:cNvSpPr>
                <a:spLocks/>
              </p:cNvSpPr>
              <p:nvPr/>
            </p:nvSpPr>
            <p:spPr bwMode="auto">
              <a:xfrm>
                <a:off x="9873933" y="5945862"/>
                <a:ext cx="1650746" cy="510015"/>
              </a:xfrm>
              <a:custGeom>
                <a:avLst/>
                <a:gdLst>
                  <a:gd name="T0" fmla="*/ 0 w 1018903"/>
                  <a:gd name="T1" fmla="*/ 39189 h 509583"/>
                  <a:gd name="T2" fmla="*/ 343319 w 1018903"/>
                  <a:gd name="T3" fmla="*/ 509452 h 509583"/>
                  <a:gd name="T4" fmla="*/ 1071154 w 1018903"/>
                  <a:gd name="T5" fmla="*/ 0 h 5095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18903" h="509583">
                    <a:moveTo>
                      <a:pt x="0" y="39189"/>
                    </a:moveTo>
                    <a:cubicBezTo>
                      <a:pt x="78377" y="277586"/>
                      <a:pt x="156755" y="515984"/>
                      <a:pt x="326572" y="509452"/>
                    </a:cubicBezTo>
                    <a:cubicBezTo>
                      <a:pt x="496389" y="502921"/>
                      <a:pt x="757646" y="251460"/>
                      <a:pt x="1018903" y="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 bwMode="auto">
              <a:xfrm>
                <a:off x="9051534" y="5945862"/>
                <a:ext cx="3063148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" name="Explosion 2 16"/>
              <p:cNvSpPr/>
              <p:nvPr/>
            </p:nvSpPr>
            <p:spPr bwMode="auto">
              <a:xfrm>
                <a:off x="9715502" y="5619881"/>
                <a:ext cx="381000" cy="325981"/>
              </a:xfrm>
              <a:prstGeom prst="irregularSeal2">
                <a:avLst/>
              </a:prstGeom>
              <a:solidFill>
                <a:srgbClr val="FFFF00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8" name="Isosceles Triangle 17"/>
              <p:cNvSpPr/>
              <p:nvPr/>
            </p:nvSpPr>
            <p:spPr bwMode="auto">
              <a:xfrm rot="10800000">
                <a:off x="11346072" y="5656236"/>
                <a:ext cx="304800" cy="253269"/>
              </a:xfrm>
              <a:prstGeom prst="triangle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132164" y="5771072"/>
              <a:ext cx="3724237" cy="1749456"/>
              <a:chOff x="-80082" y="4837153"/>
              <a:chExt cx="3724237" cy="1749456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24116" y="4837153"/>
                <a:ext cx="362003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Smear frequency-shift residuals along </a:t>
                </a:r>
                <a:r>
                  <a:rPr lang="en-US" sz="24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wavepaths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-80082" y="5878723"/>
                <a:ext cx="35891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Wave-equation Q tomography (Dutta and Schuster, 2016)</a:t>
                </a:r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0" y="4102349"/>
            <a:ext cx="1174011" cy="926851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914400" y="4113047"/>
            <a:ext cx="10744200" cy="794695"/>
            <a:chOff x="914400" y="4113047"/>
            <a:chExt cx="10744200" cy="794695"/>
          </a:xfrm>
        </p:grpSpPr>
        <p:sp>
          <p:nvSpPr>
            <p:cNvPr id="36" name="TextBox 35"/>
            <p:cNvSpPr txBox="1"/>
            <p:nvPr/>
          </p:nvSpPr>
          <p:spPr>
            <a:xfrm>
              <a:off x="914400" y="4191000"/>
              <a:ext cx="10744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Frechet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Derivative   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en-US" sz="3200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df</a:t>
              </a:r>
              <a:r>
                <a:rPr lang="en-US" sz="3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</a:t>
              </a:r>
              <a:r>
                <a:rPr lang="en-US" sz="3200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dQ</a:t>
              </a:r>
              <a:r>
                <a:rPr lang="en-US" sz="3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= </a:t>
              </a:r>
              <a:endPara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98093" y="4113047"/>
              <a:ext cx="787337" cy="794695"/>
            </a:xfrm>
            <a:prstGeom prst="rect">
              <a:avLst/>
            </a:prstGeom>
          </p:spPr>
        </p:pic>
      </p:grpSp>
      <p:sp>
        <p:nvSpPr>
          <p:cNvPr id="32" name="Rectangle 31"/>
          <p:cNvSpPr/>
          <p:nvPr/>
        </p:nvSpPr>
        <p:spPr bwMode="auto">
          <a:xfrm>
            <a:off x="4953000" y="4224632"/>
            <a:ext cx="488211" cy="551143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9625" y="4139625"/>
            <a:ext cx="3987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We know </a:t>
            </a:r>
            <a:r>
              <a:rPr lang="en-US" sz="2000" dirty="0" err="1" smtClean="0">
                <a:solidFill>
                  <a:srgbClr val="FFFFFF"/>
                </a:solidFill>
              </a:rPr>
              <a:t>dP</a:t>
            </a:r>
            <a:r>
              <a:rPr lang="en-US" sz="2000" dirty="0" smtClean="0">
                <a:solidFill>
                  <a:srgbClr val="FFFFFF"/>
                </a:solidFill>
              </a:rPr>
              <a:t>/</a:t>
            </a:r>
            <a:r>
              <a:rPr lang="en-US" sz="2000" dirty="0" err="1" smtClean="0">
                <a:solidFill>
                  <a:srgbClr val="FFFFFF"/>
                </a:solidFill>
              </a:rPr>
              <a:t>dQ</a:t>
            </a:r>
            <a:r>
              <a:rPr lang="en-US" sz="2000" dirty="0" smtClean="0">
                <a:solidFill>
                  <a:srgbClr val="FFFFFF"/>
                </a:solidFill>
              </a:rPr>
              <a:t> from wave equation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081823" y="4102349"/>
            <a:ext cx="1492988" cy="926851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7576388" y="3939530"/>
            <a:ext cx="4093784" cy="926851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Wave-equation Q Tomography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315527" y="3251943"/>
                <a:ext cx="4923078" cy="988540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𝜕𝜖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400" i="1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i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2400" i="1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FFFFFF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FFFFFF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400" i="1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27" y="3251943"/>
                <a:ext cx="4923078" cy="988540"/>
              </a:xfrm>
              <a:prstGeom prst="rect">
                <a:avLst/>
              </a:prstGeom>
              <a:blipFill rotWithShape="0">
                <a:blip r:embed="rId10"/>
                <a:stretch>
                  <a:fillRect b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22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1574 L 0.36159 -0.399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60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4" grpId="0" animBg="1"/>
      <p:bldP spid="38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2400" y="7620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Viscoacoustic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Wave Equation</a:t>
            </a:r>
          </a:p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SLS Model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002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Time-domain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isco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-acoustic wave equation: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764971" y="2184975"/>
            <a:ext cx="9198429" cy="3145600"/>
            <a:chOff x="1295400" y="2184975"/>
            <a:chExt cx="9198429" cy="3145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188029" y="2184975"/>
                  <a:ext cx="8305800" cy="10287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sz="32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sz="32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0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sz="32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3200" b="1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8029" y="2184975"/>
                  <a:ext cx="8305800" cy="102874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17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295400" y="3237973"/>
                  <a:ext cx="6248400" cy="1112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1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sz="32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  <m:r>
                          <a:rPr lang="en-US" sz="3200" b="0" i="0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𝛻</m:t>
                        </m:r>
                        <m:r>
                          <a:rPr lang="en-US" sz="32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32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32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5400" y="3237973"/>
                  <a:ext cx="6248400" cy="11120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264229" y="4335174"/>
                  <a:ext cx="6248400" cy="9954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sz="28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sz="28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𝐾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0" smtClean="0"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800" b="1" i="1" smtClean="0"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d>
                          </m:e>
                        </m:d>
                        <m:r>
                          <a:rPr lang="en-US" sz="28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8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4229" y="4335174"/>
                  <a:ext cx="6248400" cy="99540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" y="2308085"/>
                <a:ext cx="2438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Pressure</a:t>
                </a:r>
                <a:endParaRPr lang="en-US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308085"/>
                <a:ext cx="243840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750" t="-12000" b="-3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0" y="2667000"/>
                <a:ext cx="3657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400" b="0" i="1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Particle velocity</a:t>
                </a:r>
                <a:endParaRPr lang="en-US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667000"/>
                <a:ext cx="3657600" cy="461665"/>
              </a:xfrm>
              <a:prstGeom prst="rect">
                <a:avLst/>
              </a:prstGeom>
              <a:blipFill rotWithShape="0">
                <a:blip r:embed="rId6"/>
                <a:stretch>
                  <a:fillRect t="-12000" b="-3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200" y="3048000"/>
                <a:ext cx="4626430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Memory variable</a:t>
                </a:r>
                <a:endParaRPr lang="en-US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48000"/>
                <a:ext cx="4626430" cy="490199"/>
              </a:xfrm>
              <a:prstGeom prst="rect">
                <a:avLst/>
              </a:prstGeom>
              <a:blipFill rotWithShape="0">
                <a:blip r:embed="rId7"/>
                <a:stretch>
                  <a:fillRect t="-11250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" y="3581400"/>
                <a:ext cx="3733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Strain/Stress relaxation times</a:t>
                </a:r>
                <a:endParaRPr lang="en-US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581400"/>
                <a:ext cx="3733800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2610" t="-6618" b="-19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0743" y="4352196"/>
                <a:ext cx="2536371" cy="1067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800" b="0" i="1" smtClean="0"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800" b="0" i="1" smtClean="0">
                                        <a:solidFill>
                                          <a:srgbClr val="FFFF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FF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rgbClr val="FFFF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r>
                          <a:rPr lang="en-US" sz="28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𝑄</m:t>
                            </m:r>
                          </m:den>
                        </m:f>
                      </m:num>
                      <m:den>
                        <m:r>
                          <a:rPr lang="en-US" sz="28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𝜔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3" y="4352196"/>
                <a:ext cx="2536371" cy="1067023"/>
              </a:xfrm>
              <a:prstGeom prst="rect">
                <a:avLst/>
              </a:prstGeom>
              <a:blipFill rotWithShape="0">
                <a:blip r:embed="rId10"/>
                <a:stretch>
                  <a:fillRect b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675025" y="5279623"/>
                <a:ext cx="3912160" cy="1677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d>
                        <m:dPr>
                          <m:ctrlPr>
                            <a:rPr lang="en-US" sz="3200" i="1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den>
                          </m:f>
                          <m:r>
                            <a:rPr lang="en-US" sz="3200" i="1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3200" i="1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200" i="1">
                                          <a:solidFill>
                                            <a:srgbClr val="FFFFFF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FFFFFF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solidFill>
                                            <a:srgbClr val="FFFFFF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025" y="5279623"/>
                <a:ext cx="3912160" cy="1677767"/>
              </a:xfrm>
              <a:prstGeom prst="rect">
                <a:avLst/>
              </a:prstGeom>
              <a:blipFill rotWithShape="0">
                <a:blip r:embed="rId12"/>
                <a:stretch>
                  <a:fillRect b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24400" y="5631114"/>
                <a:ext cx="4114800" cy="1015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3200" b="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631114"/>
                <a:ext cx="4114800" cy="1015534"/>
              </a:xfrm>
              <a:prstGeom prst="rect">
                <a:avLst/>
              </a:prstGeom>
              <a:blipFill rotWithShape="0">
                <a:blip r:embed="rId13"/>
                <a:stretch>
                  <a:fillRect b="-1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8214" y="5332211"/>
                <a:ext cx="2536371" cy="1067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800" b="0" i="1" smtClean="0"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800" b="0" i="1" smtClean="0">
                                        <a:solidFill>
                                          <a:srgbClr val="FFFF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FF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rgbClr val="FFFF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r>
                          <a:rPr lang="en-US" sz="28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𝑄</m:t>
                            </m:r>
                          </m:den>
                        </m:f>
                      </m:num>
                      <m:den>
                        <m:r>
                          <a:rPr lang="en-US" sz="28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𝜔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14" y="5332211"/>
                <a:ext cx="2536371" cy="1067023"/>
              </a:xfrm>
              <a:prstGeom prst="rect">
                <a:avLst/>
              </a:prstGeom>
              <a:blipFill rotWithShape="0">
                <a:blip r:embed="rId14"/>
                <a:stretch>
                  <a:fillRect b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24427" y="6381389"/>
                <a:ext cx="480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Point-source function</a:t>
                </a:r>
                <a:endParaRPr lang="en-US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27" y="6381389"/>
                <a:ext cx="4800600" cy="461665"/>
              </a:xfrm>
              <a:prstGeom prst="rect">
                <a:avLst/>
              </a:prstGeom>
              <a:blipFill rotWithShape="0">
                <a:blip r:embed="rId15"/>
                <a:stretch>
                  <a:fillRect l="-1271" t="-11842" b="-35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 bwMode="auto">
          <a:xfrm>
            <a:off x="0" y="2308085"/>
            <a:ext cx="4191000" cy="4549915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311929"/>
            <a:ext cx="73914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 of WQ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Numerical Examples</a:t>
            </a:r>
          </a:p>
          <a:p>
            <a:pPr>
              <a:lnSpc>
                <a:spcPts val="3000"/>
              </a:lnSpc>
            </a:pPr>
            <a:endParaRPr 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0" lvl="2" indent="-4572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Synthetic Data Examples</a:t>
            </a:r>
          </a:p>
          <a:p>
            <a:pPr lvl="2">
              <a:lnSpc>
                <a:spcPts val="3000"/>
              </a:lnSpc>
            </a:pPr>
            <a:endParaRPr lang="en-US" sz="3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0" lvl="2" indent="-4572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Data Example		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Limitations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334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Synthetic Example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1" t="9039" r="23722" b="12823"/>
          <a:stretch/>
        </p:blipFill>
        <p:spPr>
          <a:xfrm>
            <a:off x="990600" y="1752600"/>
            <a:ext cx="4206240" cy="448056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5" name="Picture 4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5" t="9039" r="13953" b="12823"/>
          <a:stretch/>
        </p:blipFill>
        <p:spPr>
          <a:xfrm>
            <a:off x="5500045" y="1752600"/>
            <a:ext cx="365760" cy="4480560"/>
          </a:xfrm>
          <a:prstGeom prst="rect">
            <a:avLst/>
          </a:prstGeom>
          <a:ln w="38100">
            <a:solidFill>
              <a:srgbClr val="FFFF00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1447800" y="1167825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Q Model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042" y="2819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384" y="4648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140133" y="3762047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(km)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83820" y="6233160"/>
            <a:ext cx="3450180" cy="692497"/>
            <a:chOff x="1883820" y="6233160"/>
            <a:chExt cx="3450180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1883820" y="623316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60015" y="623316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18510" y="6235392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43200" y="6463992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 (km)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458313" y="1290935"/>
            <a:ext cx="455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75200" y="5867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70130" y="1610729"/>
            <a:ext cx="683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75200" y="3762047"/>
            <a:ext cx="683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74562" y="2357735"/>
            <a:ext cx="203222" cy="3346757"/>
            <a:chOff x="974562" y="2357735"/>
            <a:chExt cx="203222" cy="3346757"/>
          </a:xfrm>
        </p:grpSpPr>
        <p:sp>
          <p:nvSpPr>
            <p:cNvPr id="48" name="Explosion 2 47"/>
            <p:cNvSpPr/>
            <p:nvPr/>
          </p:nvSpPr>
          <p:spPr bwMode="auto">
            <a:xfrm>
              <a:off x="990600" y="2357735"/>
              <a:ext cx="187184" cy="164485"/>
            </a:xfrm>
            <a:prstGeom prst="irregularSeal2">
              <a:avLst/>
            </a:prstGeom>
            <a:solidFill>
              <a:srgbClr val="FFFF00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9" name="Explosion 2 48"/>
            <p:cNvSpPr/>
            <p:nvPr/>
          </p:nvSpPr>
          <p:spPr bwMode="auto">
            <a:xfrm>
              <a:off x="990600" y="3395365"/>
              <a:ext cx="187184" cy="164485"/>
            </a:xfrm>
            <a:prstGeom prst="irregularSeal2">
              <a:avLst/>
            </a:prstGeom>
            <a:solidFill>
              <a:srgbClr val="FFFF00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0" name="Explosion 2 49"/>
            <p:cNvSpPr/>
            <p:nvPr/>
          </p:nvSpPr>
          <p:spPr bwMode="auto">
            <a:xfrm>
              <a:off x="981205" y="4369415"/>
              <a:ext cx="187184" cy="164485"/>
            </a:xfrm>
            <a:prstGeom prst="irregularSeal2">
              <a:avLst/>
            </a:prstGeom>
            <a:solidFill>
              <a:srgbClr val="FFFF00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" name="Explosion 2 50"/>
            <p:cNvSpPr/>
            <p:nvPr/>
          </p:nvSpPr>
          <p:spPr bwMode="auto">
            <a:xfrm>
              <a:off x="974562" y="5540007"/>
              <a:ext cx="187184" cy="164485"/>
            </a:xfrm>
            <a:prstGeom prst="irregularSeal2">
              <a:avLst/>
            </a:prstGeom>
            <a:solidFill>
              <a:srgbClr val="FFFF00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007412" y="2283767"/>
            <a:ext cx="226646" cy="3412449"/>
            <a:chOff x="5007412" y="2283767"/>
            <a:chExt cx="226646" cy="3412449"/>
          </a:xfrm>
        </p:grpSpPr>
        <p:sp>
          <p:nvSpPr>
            <p:cNvPr id="52" name="Isosceles Triangle 51"/>
            <p:cNvSpPr/>
            <p:nvPr/>
          </p:nvSpPr>
          <p:spPr bwMode="auto">
            <a:xfrm>
              <a:off x="5038999" y="2283767"/>
              <a:ext cx="187036" cy="147935"/>
            </a:xfrm>
            <a:prstGeom prst="triangle">
              <a:avLst/>
            </a:prstGeom>
            <a:solidFill>
              <a:srgbClr val="FFFF00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3" name="Isosceles Triangle 52"/>
            <p:cNvSpPr/>
            <p:nvPr/>
          </p:nvSpPr>
          <p:spPr bwMode="auto">
            <a:xfrm>
              <a:off x="5047022" y="3459479"/>
              <a:ext cx="187036" cy="147935"/>
            </a:xfrm>
            <a:prstGeom prst="triangle">
              <a:avLst/>
            </a:prstGeom>
            <a:solidFill>
              <a:srgbClr val="FFFF00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4" name="Isosceles Triangle 53"/>
            <p:cNvSpPr/>
            <p:nvPr/>
          </p:nvSpPr>
          <p:spPr bwMode="auto">
            <a:xfrm>
              <a:off x="5025842" y="4385637"/>
              <a:ext cx="187036" cy="147935"/>
            </a:xfrm>
            <a:prstGeom prst="triangle">
              <a:avLst/>
            </a:prstGeom>
            <a:solidFill>
              <a:srgbClr val="FFFF00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5" name="Isosceles Triangle 54"/>
            <p:cNvSpPr/>
            <p:nvPr/>
          </p:nvSpPr>
          <p:spPr bwMode="auto">
            <a:xfrm>
              <a:off x="5007412" y="5548281"/>
              <a:ext cx="187036" cy="147935"/>
            </a:xfrm>
            <a:prstGeom prst="triangle">
              <a:avLst/>
            </a:prstGeom>
            <a:solidFill>
              <a:srgbClr val="FFFF00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cxnSp>
        <p:nvCxnSpPr>
          <p:cNvPr id="57" name="Straight Arrow Connector 56"/>
          <p:cNvCxnSpPr/>
          <p:nvPr/>
        </p:nvCxnSpPr>
        <p:spPr bwMode="auto">
          <a:xfrm flipV="1">
            <a:off x="1137074" y="2310013"/>
            <a:ext cx="3934613" cy="11811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 flipV="1">
            <a:off x="1108789" y="3470628"/>
            <a:ext cx="4049311" cy="7936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traight Arrow Connector 60"/>
          <p:cNvCxnSpPr>
            <a:stCxn id="49" idx="2"/>
            <a:endCxn id="54" idx="0"/>
          </p:cNvCxnSpPr>
          <p:nvPr/>
        </p:nvCxnSpPr>
        <p:spPr bwMode="auto">
          <a:xfrm>
            <a:off x="1091229" y="3538848"/>
            <a:ext cx="4028131" cy="8467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traight Arrow Connector 62"/>
          <p:cNvCxnSpPr>
            <a:endCxn id="55" idx="0"/>
          </p:cNvCxnSpPr>
          <p:nvPr/>
        </p:nvCxnSpPr>
        <p:spPr bwMode="auto">
          <a:xfrm>
            <a:off x="1074797" y="3573131"/>
            <a:ext cx="4026133" cy="19751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447648" y="3974014"/>
                <a:ext cx="4191000" cy="2100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Acquisition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60 sources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200 receivers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15 Hz</a:t>
                </a:r>
                <a:endParaRPr lang="en-US" sz="3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648" y="3974014"/>
                <a:ext cx="4191000" cy="2100062"/>
              </a:xfrm>
              <a:prstGeom prst="rect">
                <a:avLst/>
              </a:prstGeom>
              <a:blipFill rotWithShape="0">
                <a:blip r:embed="rId3"/>
                <a:stretch>
                  <a:fillRect l="-3493" t="-4360" b="-8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7408688" y="1365795"/>
            <a:ext cx="4809395" cy="2474584"/>
            <a:chOff x="5791200" y="3276600"/>
            <a:chExt cx="4809395" cy="2753165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3276600"/>
              <a:ext cx="4572000" cy="2295845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</p:pic>
        <p:cxnSp>
          <p:nvCxnSpPr>
            <p:cNvPr id="34" name="Straight Connector 33"/>
            <p:cNvCxnSpPr/>
            <p:nvPr/>
          </p:nvCxnSpPr>
          <p:spPr bwMode="auto">
            <a:xfrm>
              <a:off x="8606112" y="3534306"/>
              <a:ext cx="56000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8606112" y="3773621"/>
              <a:ext cx="56000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9166117" y="3303473"/>
              <a:ext cx="1434478" cy="445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Predicted</a:t>
              </a:r>
              <a:endPara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166117" y="3532996"/>
              <a:ext cx="1434478" cy="445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Observed</a:t>
              </a:r>
              <a:endParaRPr lang="en-US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7315200" y="3276600"/>
              <a:ext cx="76200" cy="232271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6934200" y="3290806"/>
              <a:ext cx="76200" cy="232271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92D05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6569237" y="5572446"/>
                  <a:ext cx="762000" cy="4451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92D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92D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92D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92D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9237" y="5572445"/>
                  <a:ext cx="762000" cy="43088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9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7192629" y="5584612"/>
                  <a:ext cx="762000" cy="4451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𝑐𝑎𝑙𝑐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2629" y="5584612"/>
                  <a:ext cx="762000" cy="43088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600" b="-169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0291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Synthetic Example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1" t="9039" r="23722" b="12823"/>
          <a:stretch/>
        </p:blipFill>
        <p:spPr>
          <a:xfrm>
            <a:off x="990600" y="1752600"/>
            <a:ext cx="4206240" cy="448056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5" name="Picture 4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5" t="9039" r="13953" b="12823"/>
          <a:stretch/>
        </p:blipFill>
        <p:spPr>
          <a:xfrm>
            <a:off x="5500045" y="1752600"/>
            <a:ext cx="365760" cy="4480560"/>
          </a:xfrm>
          <a:prstGeom prst="rect">
            <a:avLst/>
          </a:prstGeom>
          <a:ln w="38100">
            <a:solidFill>
              <a:srgbClr val="FFFF00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</p:pic>
      <p:pic>
        <p:nvPicPr>
          <p:cNvPr id="6" name="Picture 5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9" t="8507" r="23259" b="13352"/>
          <a:stretch/>
        </p:blipFill>
        <p:spPr>
          <a:xfrm>
            <a:off x="6553200" y="1752600"/>
            <a:ext cx="4297680" cy="448056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7" name="Picture 6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85" t="8507" r="14432" b="13352"/>
          <a:stretch/>
        </p:blipFill>
        <p:spPr>
          <a:xfrm>
            <a:off x="11172515" y="1752600"/>
            <a:ext cx="365760" cy="4480560"/>
          </a:xfrm>
          <a:prstGeom prst="rect">
            <a:avLst/>
          </a:prstGeom>
          <a:ln w="38100">
            <a:solidFill>
              <a:srgbClr val="FFFF00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1447800" y="1167825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Q Model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1167825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WQ Tomogram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042" y="2819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384" y="4648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140133" y="3762047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(km)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83820" y="6233160"/>
            <a:ext cx="3450180" cy="692497"/>
            <a:chOff x="1883820" y="6233160"/>
            <a:chExt cx="3450180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1883820" y="623316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60015" y="623316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18510" y="6235392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43200" y="6463992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 (km)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561518" y="6180251"/>
            <a:ext cx="3450180" cy="692497"/>
            <a:chOff x="1883820" y="6233160"/>
            <a:chExt cx="3450180" cy="692497"/>
          </a:xfrm>
        </p:grpSpPr>
        <p:sp>
          <p:nvSpPr>
            <p:cNvPr id="19" name="TextBox 18"/>
            <p:cNvSpPr txBox="1"/>
            <p:nvPr/>
          </p:nvSpPr>
          <p:spPr>
            <a:xfrm>
              <a:off x="1883820" y="623316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60015" y="623316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18510" y="6235392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43200" y="6463992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 (km)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458313" y="1290935"/>
            <a:ext cx="455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156477" y="1290935"/>
            <a:ext cx="455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75200" y="5867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569543" y="5869858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70130" y="1610729"/>
            <a:ext cx="683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554313" y="1603355"/>
            <a:ext cx="683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75200" y="3762047"/>
            <a:ext cx="683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553804" y="3762047"/>
            <a:ext cx="683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9463243" y="104694"/>
            <a:ext cx="2900472" cy="1268870"/>
            <a:chOff x="4572000" y="1910202"/>
            <a:chExt cx="4419602" cy="4057772"/>
          </a:xfrm>
        </p:grpSpPr>
        <p:sp>
          <p:nvSpPr>
            <p:cNvPr id="32" name="Rectangle 31"/>
            <p:cNvSpPr/>
            <p:nvPr/>
          </p:nvSpPr>
          <p:spPr bwMode="auto">
            <a:xfrm>
              <a:off x="4572000" y="2514600"/>
              <a:ext cx="3962400" cy="25908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572001" y="2514600"/>
              <a:ext cx="3962400" cy="2590800"/>
              <a:chOff x="733425" y="1900238"/>
              <a:chExt cx="7477125" cy="2758441"/>
            </a:xfrm>
          </p:grpSpPr>
          <p:sp>
            <p:nvSpPr>
              <p:cNvPr id="45" name="Freeform 44"/>
              <p:cNvSpPr/>
              <p:nvPr/>
            </p:nvSpPr>
            <p:spPr bwMode="auto">
              <a:xfrm>
                <a:off x="733425" y="1910716"/>
                <a:ext cx="6186487" cy="2747963"/>
              </a:xfrm>
              <a:custGeom>
                <a:avLst/>
                <a:gdLst>
                  <a:gd name="connsiteX0" fmla="*/ 0 w 6186487"/>
                  <a:gd name="connsiteY0" fmla="*/ 2724150 h 2747963"/>
                  <a:gd name="connsiteX1" fmla="*/ 42862 w 6186487"/>
                  <a:gd name="connsiteY1" fmla="*/ 2667000 h 2747963"/>
                  <a:gd name="connsiteX2" fmla="*/ 85725 w 6186487"/>
                  <a:gd name="connsiteY2" fmla="*/ 2647950 h 2747963"/>
                  <a:gd name="connsiteX3" fmla="*/ 114300 w 6186487"/>
                  <a:gd name="connsiteY3" fmla="*/ 2600325 h 2747963"/>
                  <a:gd name="connsiteX4" fmla="*/ 123825 w 6186487"/>
                  <a:gd name="connsiteY4" fmla="*/ 2543175 h 2747963"/>
                  <a:gd name="connsiteX5" fmla="*/ 147637 w 6186487"/>
                  <a:gd name="connsiteY5" fmla="*/ 2509838 h 2747963"/>
                  <a:gd name="connsiteX6" fmla="*/ 161925 w 6186487"/>
                  <a:gd name="connsiteY6" fmla="*/ 2476500 h 2747963"/>
                  <a:gd name="connsiteX7" fmla="*/ 161925 w 6186487"/>
                  <a:gd name="connsiteY7" fmla="*/ 2476500 h 2747963"/>
                  <a:gd name="connsiteX8" fmla="*/ 204787 w 6186487"/>
                  <a:gd name="connsiteY8" fmla="*/ 2390775 h 2747963"/>
                  <a:gd name="connsiteX9" fmla="*/ 219075 w 6186487"/>
                  <a:gd name="connsiteY9" fmla="*/ 2352675 h 2747963"/>
                  <a:gd name="connsiteX10" fmla="*/ 228600 w 6186487"/>
                  <a:gd name="connsiteY10" fmla="*/ 2295525 h 2747963"/>
                  <a:gd name="connsiteX11" fmla="*/ 238125 w 6186487"/>
                  <a:gd name="connsiteY11" fmla="*/ 2262188 h 2747963"/>
                  <a:gd name="connsiteX12" fmla="*/ 261937 w 6186487"/>
                  <a:gd name="connsiteY12" fmla="*/ 2200275 h 2747963"/>
                  <a:gd name="connsiteX13" fmla="*/ 280987 w 6186487"/>
                  <a:gd name="connsiteY13" fmla="*/ 2162175 h 2747963"/>
                  <a:gd name="connsiteX14" fmla="*/ 300037 w 6186487"/>
                  <a:gd name="connsiteY14" fmla="*/ 2109788 h 2747963"/>
                  <a:gd name="connsiteX15" fmla="*/ 304800 w 6186487"/>
                  <a:gd name="connsiteY15" fmla="*/ 2076450 h 2747963"/>
                  <a:gd name="connsiteX16" fmla="*/ 309562 w 6186487"/>
                  <a:gd name="connsiteY16" fmla="*/ 2028825 h 2747963"/>
                  <a:gd name="connsiteX17" fmla="*/ 323850 w 6186487"/>
                  <a:gd name="connsiteY17" fmla="*/ 1995488 h 2747963"/>
                  <a:gd name="connsiteX18" fmla="*/ 323850 w 6186487"/>
                  <a:gd name="connsiteY18" fmla="*/ 1995488 h 2747963"/>
                  <a:gd name="connsiteX19" fmla="*/ 333375 w 6186487"/>
                  <a:gd name="connsiteY19" fmla="*/ 1905000 h 2747963"/>
                  <a:gd name="connsiteX20" fmla="*/ 342900 w 6186487"/>
                  <a:gd name="connsiteY20" fmla="*/ 1862138 h 2747963"/>
                  <a:gd name="connsiteX21" fmla="*/ 366712 w 6186487"/>
                  <a:gd name="connsiteY21" fmla="*/ 1838325 h 2747963"/>
                  <a:gd name="connsiteX22" fmla="*/ 376237 w 6186487"/>
                  <a:gd name="connsiteY22" fmla="*/ 1790700 h 2747963"/>
                  <a:gd name="connsiteX23" fmla="*/ 390525 w 6186487"/>
                  <a:gd name="connsiteY23" fmla="*/ 1747838 h 2747963"/>
                  <a:gd name="connsiteX24" fmla="*/ 414337 w 6186487"/>
                  <a:gd name="connsiteY24" fmla="*/ 1695450 h 2747963"/>
                  <a:gd name="connsiteX25" fmla="*/ 423862 w 6186487"/>
                  <a:gd name="connsiteY25" fmla="*/ 1628775 h 2747963"/>
                  <a:gd name="connsiteX26" fmla="*/ 428625 w 6186487"/>
                  <a:gd name="connsiteY26" fmla="*/ 1590675 h 2747963"/>
                  <a:gd name="connsiteX27" fmla="*/ 438150 w 6186487"/>
                  <a:gd name="connsiteY27" fmla="*/ 1543050 h 2747963"/>
                  <a:gd name="connsiteX28" fmla="*/ 447675 w 6186487"/>
                  <a:gd name="connsiteY28" fmla="*/ 1519238 h 2747963"/>
                  <a:gd name="connsiteX29" fmla="*/ 466725 w 6186487"/>
                  <a:gd name="connsiteY29" fmla="*/ 1457325 h 2747963"/>
                  <a:gd name="connsiteX30" fmla="*/ 481012 w 6186487"/>
                  <a:gd name="connsiteY30" fmla="*/ 1400175 h 2747963"/>
                  <a:gd name="connsiteX31" fmla="*/ 485775 w 6186487"/>
                  <a:gd name="connsiteY31" fmla="*/ 1376363 h 2747963"/>
                  <a:gd name="connsiteX32" fmla="*/ 509587 w 6186487"/>
                  <a:gd name="connsiteY32" fmla="*/ 1309688 h 2747963"/>
                  <a:gd name="connsiteX33" fmla="*/ 509587 w 6186487"/>
                  <a:gd name="connsiteY33" fmla="*/ 1309688 h 2747963"/>
                  <a:gd name="connsiteX34" fmla="*/ 528637 w 6186487"/>
                  <a:gd name="connsiteY34" fmla="*/ 1228725 h 2747963"/>
                  <a:gd name="connsiteX35" fmla="*/ 538162 w 6186487"/>
                  <a:gd name="connsiteY35" fmla="*/ 1162050 h 2747963"/>
                  <a:gd name="connsiteX36" fmla="*/ 547687 w 6186487"/>
                  <a:gd name="connsiteY36" fmla="*/ 1119188 h 2747963"/>
                  <a:gd name="connsiteX37" fmla="*/ 566737 w 6186487"/>
                  <a:gd name="connsiteY37" fmla="*/ 1071563 h 2747963"/>
                  <a:gd name="connsiteX38" fmla="*/ 590550 w 6186487"/>
                  <a:gd name="connsiteY38" fmla="*/ 1033463 h 2747963"/>
                  <a:gd name="connsiteX39" fmla="*/ 595312 w 6186487"/>
                  <a:gd name="connsiteY39" fmla="*/ 981075 h 2747963"/>
                  <a:gd name="connsiteX40" fmla="*/ 600075 w 6186487"/>
                  <a:gd name="connsiteY40" fmla="*/ 933450 h 2747963"/>
                  <a:gd name="connsiteX41" fmla="*/ 642937 w 6186487"/>
                  <a:gd name="connsiteY41" fmla="*/ 885825 h 2747963"/>
                  <a:gd name="connsiteX42" fmla="*/ 647700 w 6186487"/>
                  <a:gd name="connsiteY42" fmla="*/ 847725 h 2747963"/>
                  <a:gd name="connsiteX43" fmla="*/ 671512 w 6186487"/>
                  <a:gd name="connsiteY43" fmla="*/ 785813 h 2747963"/>
                  <a:gd name="connsiteX44" fmla="*/ 685800 w 6186487"/>
                  <a:gd name="connsiteY44" fmla="*/ 747713 h 2747963"/>
                  <a:gd name="connsiteX45" fmla="*/ 685800 w 6186487"/>
                  <a:gd name="connsiteY45" fmla="*/ 747713 h 2747963"/>
                  <a:gd name="connsiteX46" fmla="*/ 714375 w 6186487"/>
                  <a:gd name="connsiteY46" fmla="*/ 685800 h 2747963"/>
                  <a:gd name="connsiteX47" fmla="*/ 738187 w 6186487"/>
                  <a:gd name="connsiteY47" fmla="*/ 642938 h 2747963"/>
                  <a:gd name="connsiteX48" fmla="*/ 742950 w 6186487"/>
                  <a:gd name="connsiteY48" fmla="*/ 604838 h 2747963"/>
                  <a:gd name="connsiteX49" fmla="*/ 757237 w 6186487"/>
                  <a:gd name="connsiteY49" fmla="*/ 547688 h 2747963"/>
                  <a:gd name="connsiteX50" fmla="*/ 804862 w 6186487"/>
                  <a:gd name="connsiteY50" fmla="*/ 514350 h 2747963"/>
                  <a:gd name="connsiteX51" fmla="*/ 866775 w 6186487"/>
                  <a:gd name="connsiteY51" fmla="*/ 414338 h 2747963"/>
                  <a:gd name="connsiteX52" fmla="*/ 928687 w 6186487"/>
                  <a:gd name="connsiteY52" fmla="*/ 366713 h 2747963"/>
                  <a:gd name="connsiteX53" fmla="*/ 942975 w 6186487"/>
                  <a:gd name="connsiteY53" fmla="*/ 309563 h 2747963"/>
                  <a:gd name="connsiteX54" fmla="*/ 1019175 w 6186487"/>
                  <a:gd name="connsiteY54" fmla="*/ 271463 h 2747963"/>
                  <a:gd name="connsiteX55" fmla="*/ 1033462 w 6186487"/>
                  <a:gd name="connsiteY55" fmla="*/ 228600 h 2747963"/>
                  <a:gd name="connsiteX56" fmla="*/ 1081087 w 6186487"/>
                  <a:gd name="connsiteY56" fmla="*/ 185738 h 2747963"/>
                  <a:gd name="connsiteX57" fmla="*/ 1143000 w 6186487"/>
                  <a:gd name="connsiteY57" fmla="*/ 142875 h 2747963"/>
                  <a:gd name="connsiteX58" fmla="*/ 1195387 w 6186487"/>
                  <a:gd name="connsiteY58" fmla="*/ 104775 h 2747963"/>
                  <a:gd name="connsiteX59" fmla="*/ 1247775 w 6186487"/>
                  <a:gd name="connsiteY59" fmla="*/ 71438 h 2747963"/>
                  <a:gd name="connsiteX60" fmla="*/ 1319212 w 6186487"/>
                  <a:gd name="connsiteY60" fmla="*/ 33338 h 2747963"/>
                  <a:gd name="connsiteX61" fmla="*/ 1376362 w 6186487"/>
                  <a:gd name="connsiteY61" fmla="*/ 19050 h 2747963"/>
                  <a:gd name="connsiteX62" fmla="*/ 1452562 w 6186487"/>
                  <a:gd name="connsiteY62" fmla="*/ 19050 h 2747963"/>
                  <a:gd name="connsiteX63" fmla="*/ 1519237 w 6186487"/>
                  <a:gd name="connsiteY63" fmla="*/ 0 h 2747963"/>
                  <a:gd name="connsiteX64" fmla="*/ 1595437 w 6186487"/>
                  <a:gd name="connsiteY64" fmla="*/ 23813 h 2747963"/>
                  <a:gd name="connsiteX65" fmla="*/ 1676400 w 6186487"/>
                  <a:gd name="connsiteY65" fmla="*/ 33338 h 2747963"/>
                  <a:gd name="connsiteX66" fmla="*/ 1704975 w 6186487"/>
                  <a:gd name="connsiteY66" fmla="*/ 61913 h 2747963"/>
                  <a:gd name="connsiteX67" fmla="*/ 1757362 w 6186487"/>
                  <a:gd name="connsiteY67" fmla="*/ 104775 h 2747963"/>
                  <a:gd name="connsiteX68" fmla="*/ 1790700 w 6186487"/>
                  <a:gd name="connsiteY68" fmla="*/ 133350 h 2747963"/>
                  <a:gd name="connsiteX69" fmla="*/ 1847850 w 6186487"/>
                  <a:gd name="connsiteY69" fmla="*/ 180975 h 2747963"/>
                  <a:gd name="connsiteX70" fmla="*/ 1914525 w 6186487"/>
                  <a:gd name="connsiteY70" fmla="*/ 204788 h 2747963"/>
                  <a:gd name="connsiteX71" fmla="*/ 1928812 w 6186487"/>
                  <a:gd name="connsiteY71" fmla="*/ 252413 h 2747963"/>
                  <a:gd name="connsiteX72" fmla="*/ 1981200 w 6186487"/>
                  <a:gd name="connsiteY72" fmla="*/ 300038 h 2747963"/>
                  <a:gd name="connsiteX73" fmla="*/ 2043112 w 6186487"/>
                  <a:gd name="connsiteY73" fmla="*/ 338138 h 2747963"/>
                  <a:gd name="connsiteX74" fmla="*/ 2076450 w 6186487"/>
                  <a:gd name="connsiteY74" fmla="*/ 390525 h 2747963"/>
                  <a:gd name="connsiteX75" fmla="*/ 2105025 w 6186487"/>
                  <a:gd name="connsiteY75" fmla="*/ 457200 h 2747963"/>
                  <a:gd name="connsiteX76" fmla="*/ 2147887 w 6186487"/>
                  <a:gd name="connsiteY76" fmla="*/ 490538 h 2747963"/>
                  <a:gd name="connsiteX77" fmla="*/ 2205037 w 6186487"/>
                  <a:gd name="connsiteY77" fmla="*/ 542925 h 2747963"/>
                  <a:gd name="connsiteX78" fmla="*/ 2271712 w 6186487"/>
                  <a:gd name="connsiteY78" fmla="*/ 600075 h 2747963"/>
                  <a:gd name="connsiteX79" fmla="*/ 2305050 w 6186487"/>
                  <a:gd name="connsiteY79" fmla="*/ 661988 h 2747963"/>
                  <a:gd name="connsiteX80" fmla="*/ 2333625 w 6186487"/>
                  <a:gd name="connsiteY80" fmla="*/ 709613 h 2747963"/>
                  <a:gd name="connsiteX81" fmla="*/ 2381250 w 6186487"/>
                  <a:gd name="connsiteY81" fmla="*/ 766763 h 2747963"/>
                  <a:gd name="connsiteX82" fmla="*/ 2419350 w 6186487"/>
                  <a:gd name="connsiteY82" fmla="*/ 781050 h 2747963"/>
                  <a:gd name="connsiteX83" fmla="*/ 2452687 w 6186487"/>
                  <a:gd name="connsiteY83" fmla="*/ 804863 h 2747963"/>
                  <a:gd name="connsiteX84" fmla="*/ 2486025 w 6186487"/>
                  <a:gd name="connsiteY84" fmla="*/ 885825 h 2747963"/>
                  <a:gd name="connsiteX85" fmla="*/ 2519362 w 6186487"/>
                  <a:gd name="connsiteY85" fmla="*/ 909638 h 2747963"/>
                  <a:gd name="connsiteX86" fmla="*/ 2581275 w 6186487"/>
                  <a:gd name="connsiteY86" fmla="*/ 966788 h 2747963"/>
                  <a:gd name="connsiteX87" fmla="*/ 2633662 w 6186487"/>
                  <a:gd name="connsiteY87" fmla="*/ 1033463 h 2747963"/>
                  <a:gd name="connsiteX88" fmla="*/ 2695575 w 6186487"/>
                  <a:gd name="connsiteY88" fmla="*/ 1095375 h 2747963"/>
                  <a:gd name="connsiteX89" fmla="*/ 2752725 w 6186487"/>
                  <a:gd name="connsiteY89" fmla="*/ 1152525 h 2747963"/>
                  <a:gd name="connsiteX90" fmla="*/ 2800350 w 6186487"/>
                  <a:gd name="connsiteY90" fmla="*/ 1223963 h 2747963"/>
                  <a:gd name="connsiteX91" fmla="*/ 2914650 w 6186487"/>
                  <a:gd name="connsiteY91" fmla="*/ 1314450 h 2747963"/>
                  <a:gd name="connsiteX92" fmla="*/ 2962275 w 6186487"/>
                  <a:gd name="connsiteY92" fmla="*/ 1371600 h 2747963"/>
                  <a:gd name="connsiteX93" fmla="*/ 3009900 w 6186487"/>
                  <a:gd name="connsiteY93" fmla="*/ 1419225 h 2747963"/>
                  <a:gd name="connsiteX94" fmla="*/ 3052762 w 6186487"/>
                  <a:gd name="connsiteY94" fmla="*/ 1466850 h 2747963"/>
                  <a:gd name="connsiteX95" fmla="*/ 3105150 w 6186487"/>
                  <a:gd name="connsiteY95" fmla="*/ 1533525 h 2747963"/>
                  <a:gd name="connsiteX96" fmla="*/ 3200400 w 6186487"/>
                  <a:gd name="connsiteY96" fmla="*/ 1595438 h 2747963"/>
                  <a:gd name="connsiteX97" fmla="*/ 3262312 w 6186487"/>
                  <a:gd name="connsiteY97" fmla="*/ 1633538 h 2747963"/>
                  <a:gd name="connsiteX98" fmla="*/ 3286125 w 6186487"/>
                  <a:gd name="connsiteY98" fmla="*/ 1690688 h 2747963"/>
                  <a:gd name="connsiteX99" fmla="*/ 3333750 w 6186487"/>
                  <a:gd name="connsiteY99" fmla="*/ 1733550 h 2747963"/>
                  <a:gd name="connsiteX100" fmla="*/ 3405187 w 6186487"/>
                  <a:gd name="connsiteY100" fmla="*/ 1771650 h 2747963"/>
                  <a:gd name="connsiteX101" fmla="*/ 3471862 w 6186487"/>
                  <a:gd name="connsiteY101" fmla="*/ 1838325 h 2747963"/>
                  <a:gd name="connsiteX102" fmla="*/ 3581400 w 6186487"/>
                  <a:gd name="connsiteY102" fmla="*/ 1900238 h 2747963"/>
                  <a:gd name="connsiteX103" fmla="*/ 3624262 w 6186487"/>
                  <a:gd name="connsiteY103" fmla="*/ 1957388 h 2747963"/>
                  <a:gd name="connsiteX104" fmla="*/ 3700462 w 6186487"/>
                  <a:gd name="connsiteY104" fmla="*/ 2014538 h 2747963"/>
                  <a:gd name="connsiteX105" fmla="*/ 3781425 w 6186487"/>
                  <a:gd name="connsiteY105" fmla="*/ 2085975 h 2747963"/>
                  <a:gd name="connsiteX106" fmla="*/ 3957637 w 6186487"/>
                  <a:gd name="connsiteY106" fmla="*/ 2162175 h 2747963"/>
                  <a:gd name="connsiteX107" fmla="*/ 4024312 w 6186487"/>
                  <a:gd name="connsiteY107" fmla="*/ 2190750 h 2747963"/>
                  <a:gd name="connsiteX108" fmla="*/ 4090987 w 6186487"/>
                  <a:gd name="connsiteY108" fmla="*/ 2233613 h 2747963"/>
                  <a:gd name="connsiteX109" fmla="*/ 4162425 w 6186487"/>
                  <a:gd name="connsiteY109" fmla="*/ 2266950 h 2747963"/>
                  <a:gd name="connsiteX110" fmla="*/ 4319587 w 6186487"/>
                  <a:gd name="connsiteY110" fmla="*/ 2328863 h 2747963"/>
                  <a:gd name="connsiteX111" fmla="*/ 4391025 w 6186487"/>
                  <a:gd name="connsiteY111" fmla="*/ 2376488 h 2747963"/>
                  <a:gd name="connsiteX112" fmla="*/ 4476750 w 6186487"/>
                  <a:gd name="connsiteY112" fmla="*/ 2405063 h 2747963"/>
                  <a:gd name="connsiteX113" fmla="*/ 4595812 w 6186487"/>
                  <a:gd name="connsiteY113" fmla="*/ 2457450 h 2747963"/>
                  <a:gd name="connsiteX114" fmla="*/ 4695825 w 6186487"/>
                  <a:gd name="connsiteY114" fmla="*/ 2490788 h 2747963"/>
                  <a:gd name="connsiteX115" fmla="*/ 4805362 w 6186487"/>
                  <a:gd name="connsiteY115" fmla="*/ 2519363 h 2747963"/>
                  <a:gd name="connsiteX116" fmla="*/ 4910137 w 6186487"/>
                  <a:gd name="connsiteY116" fmla="*/ 2547938 h 2747963"/>
                  <a:gd name="connsiteX117" fmla="*/ 4972050 w 6186487"/>
                  <a:gd name="connsiteY117" fmla="*/ 2566988 h 2747963"/>
                  <a:gd name="connsiteX118" fmla="*/ 5129212 w 6186487"/>
                  <a:gd name="connsiteY118" fmla="*/ 2600325 h 2747963"/>
                  <a:gd name="connsiteX119" fmla="*/ 5281612 w 6186487"/>
                  <a:gd name="connsiteY119" fmla="*/ 2638425 h 2747963"/>
                  <a:gd name="connsiteX120" fmla="*/ 5376862 w 6186487"/>
                  <a:gd name="connsiteY120" fmla="*/ 2662238 h 2747963"/>
                  <a:gd name="connsiteX121" fmla="*/ 5500687 w 6186487"/>
                  <a:gd name="connsiteY121" fmla="*/ 2681288 h 2747963"/>
                  <a:gd name="connsiteX122" fmla="*/ 5648325 w 6186487"/>
                  <a:gd name="connsiteY122" fmla="*/ 2690813 h 2747963"/>
                  <a:gd name="connsiteX123" fmla="*/ 5848350 w 6186487"/>
                  <a:gd name="connsiteY123" fmla="*/ 2733675 h 2747963"/>
                  <a:gd name="connsiteX124" fmla="*/ 5995987 w 6186487"/>
                  <a:gd name="connsiteY124" fmla="*/ 2747963 h 2747963"/>
                  <a:gd name="connsiteX125" fmla="*/ 6186487 w 6186487"/>
                  <a:gd name="connsiteY125" fmla="*/ 2747963 h 274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</a:cxnLst>
                <a:rect l="l" t="t" r="r" b="b"/>
                <a:pathLst>
                  <a:path w="6186487" h="2747963">
                    <a:moveTo>
                      <a:pt x="0" y="2724150"/>
                    </a:moveTo>
                    <a:lnTo>
                      <a:pt x="42862" y="2667000"/>
                    </a:lnTo>
                    <a:lnTo>
                      <a:pt x="85725" y="2647950"/>
                    </a:lnTo>
                    <a:lnTo>
                      <a:pt x="114300" y="2600325"/>
                    </a:lnTo>
                    <a:lnTo>
                      <a:pt x="123825" y="2543175"/>
                    </a:lnTo>
                    <a:lnTo>
                      <a:pt x="147637" y="2509838"/>
                    </a:lnTo>
                    <a:lnTo>
                      <a:pt x="161925" y="2476500"/>
                    </a:lnTo>
                    <a:lnTo>
                      <a:pt x="161925" y="2476500"/>
                    </a:lnTo>
                    <a:lnTo>
                      <a:pt x="204787" y="2390775"/>
                    </a:lnTo>
                    <a:lnTo>
                      <a:pt x="219075" y="2352675"/>
                    </a:lnTo>
                    <a:lnTo>
                      <a:pt x="228600" y="2295525"/>
                    </a:lnTo>
                    <a:lnTo>
                      <a:pt x="238125" y="2262188"/>
                    </a:lnTo>
                    <a:lnTo>
                      <a:pt x="261937" y="2200275"/>
                    </a:lnTo>
                    <a:lnTo>
                      <a:pt x="280987" y="2162175"/>
                    </a:lnTo>
                    <a:lnTo>
                      <a:pt x="300037" y="2109788"/>
                    </a:lnTo>
                    <a:lnTo>
                      <a:pt x="304800" y="2076450"/>
                    </a:lnTo>
                    <a:lnTo>
                      <a:pt x="309562" y="2028825"/>
                    </a:lnTo>
                    <a:lnTo>
                      <a:pt x="323850" y="1995488"/>
                    </a:lnTo>
                    <a:lnTo>
                      <a:pt x="323850" y="1995488"/>
                    </a:lnTo>
                    <a:lnTo>
                      <a:pt x="333375" y="1905000"/>
                    </a:lnTo>
                    <a:lnTo>
                      <a:pt x="342900" y="1862138"/>
                    </a:lnTo>
                    <a:lnTo>
                      <a:pt x="366712" y="1838325"/>
                    </a:lnTo>
                    <a:lnTo>
                      <a:pt x="376237" y="1790700"/>
                    </a:lnTo>
                    <a:lnTo>
                      <a:pt x="390525" y="1747838"/>
                    </a:lnTo>
                    <a:lnTo>
                      <a:pt x="414337" y="1695450"/>
                    </a:lnTo>
                    <a:lnTo>
                      <a:pt x="423862" y="1628775"/>
                    </a:lnTo>
                    <a:lnTo>
                      <a:pt x="428625" y="1590675"/>
                    </a:lnTo>
                    <a:lnTo>
                      <a:pt x="438150" y="1543050"/>
                    </a:lnTo>
                    <a:lnTo>
                      <a:pt x="447675" y="1519238"/>
                    </a:lnTo>
                    <a:lnTo>
                      <a:pt x="466725" y="1457325"/>
                    </a:lnTo>
                    <a:lnTo>
                      <a:pt x="481012" y="1400175"/>
                    </a:lnTo>
                    <a:lnTo>
                      <a:pt x="485775" y="1376363"/>
                    </a:lnTo>
                    <a:lnTo>
                      <a:pt x="509587" y="1309688"/>
                    </a:lnTo>
                    <a:lnTo>
                      <a:pt x="509587" y="1309688"/>
                    </a:lnTo>
                    <a:lnTo>
                      <a:pt x="528637" y="1228725"/>
                    </a:lnTo>
                    <a:lnTo>
                      <a:pt x="538162" y="1162050"/>
                    </a:lnTo>
                    <a:lnTo>
                      <a:pt x="547687" y="1119188"/>
                    </a:lnTo>
                    <a:lnTo>
                      <a:pt x="566737" y="1071563"/>
                    </a:lnTo>
                    <a:lnTo>
                      <a:pt x="590550" y="1033463"/>
                    </a:lnTo>
                    <a:lnTo>
                      <a:pt x="595312" y="981075"/>
                    </a:lnTo>
                    <a:lnTo>
                      <a:pt x="600075" y="933450"/>
                    </a:lnTo>
                    <a:lnTo>
                      <a:pt x="642937" y="885825"/>
                    </a:lnTo>
                    <a:lnTo>
                      <a:pt x="647700" y="847725"/>
                    </a:lnTo>
                    <a:lnTo>
                      <a:pt x="671512" y="785813"/>
                    </a:lnTo>
                    <a:lnTo>
                      <a:pt x="685800" y="747713"/>
                    </a:lnTo>
                    <a:lnTo>
                      <a:pt x="685800" y="747713"/>
                    </a:lnTo>
                    <a:lnTo>
                      <a:pt x="714375" y="685800"/>
                    </a:lnTo>
                    <a:lnTo>
                      <a:pt x="738187" y="642938"/>
                    </a:lnTo>
                    <a:lnTo>
                      <a:pt x="742950" y="604838"/>
                    </a:lnTo>
                    <a:lnTo>
                      <a:pt x="757237" y="547688"/>
                    </a:lnTo>
                    <a:lnTo>
                      <a:pt x="804862" y="514350"/>
                    </a:lnTo>
                    <a:lnTo>
                      <a:pt x="866775" y="414338"/>
                    </a:lnTo>
                    <a:lnTo>
                      <a:pt x="928687" y="366713"/>
                    </a:lnTo>
                    <a:lnTo>
                      <a:pt x="942975" y="309563"/>
                    </a:lnTo>
                    <a:lnTo>
                      <a:pt x="1019175" y="271463"/>
                    </a:lnTo>
                    <a:lnTo>
                      <a:pt x="1033462" y="228600"/>
                    </a:lnTo>
                    <a:lnTo>
                      <a:pt x="1081087" y="185738"/>
                    </a:lnTo>
                    <a:lnTo>
                      <a:pt x="1143000" y="142875"/>
                    </a:lnTo>
                    <a:lnTo>
                      <a:pt x="1195387" y="104775"/>
                    </a:lnTo>
                    <a:lnTo>
                      <a:pt x="1247775" y="71438"/>
                    </a:lnTo>
                    <a:lnTo>
                      <a:pt x="1319212" y="33338"/>
                    </a:lnTo>
                    <a:lnTo>
                      <a:pt x="1376362" y="19050"/>
                    </a:lnTo>
                    <a:lnTo>
                      <a:pt x="1452562" y="19050"/>
                    </a:lnTo>
                    <a:lnTo>
                      <a:pt x="1519237" y="0"/>
                    </a:lnTo>
                    <a:lnTo>
                      <a:pt x="1595437" y="23813"/>
                    </a:lnTo>
                    <a:lnTo>
                      <a:pt x="1676400" y="33338"/>
                    </a:lnTo>
                    <a:lnTo>
                      <a:pt x="1704975" y="61913"/>
                    </a:lnTo>
                    <a:lnTo>
                      <a:pt x="1757362" y="104775"/>
                    </a:lnTo>
                    <a:lnTo>
                      <a:pt x="1790700" y="133350"/>
                    </a:lnTo>
                    <a:lnTo>
                      <a:pt x="1847850" y="180975"/>
                    </a:lnTo>
                    <a:lnTo>
                      <a:pt x="1914525" y="204788"/>
                    </a:lnTo>
                    <a:lnTo>
                      <a:pt x="1928812" y="252413"/>
                    </a:lnTo>
                    <a:lnTo>
                      <a:pt x="1981200" y="300038"/>
                    </a:lnTo>
                    <a:lnTo>
                      <a:pt x="2043112" y="338138"/>
                    </a:lnTo>
                    <a:lnTo>
                      <a:pt x="2076450" y="390525"/>
                    </a:lnTo>
                    <a:lnTo>
                      <a:pt x="2105025" y="457200"/>
                    </a:lnTo>
                    <a:lnTo>
                      <a:pt x="2147887" y="490538"/>
                    </a:lnTo>
                    <a:lnTo>
                      <a:pt x="2205037" y="542925"/>
                    </a:lnTo>
                    <a:lnTo>
                      <a:pt x="2271712" y="600075"/>
                    </a:lnTo>
                    <a:lnTo>
                      <a:pt x="2305050" y="661988"/>
                    </a:lnTo>
                    <a:lnTo>
                      <a:pt x="2333625" y="709613"/>
                    </a:lnTo>
                    <a:lnTo>
                      <a:pt x="2381250" y="766763"/>
                    </a:lnTo>
                    <a:lnTo>
                      <a:pt x="2419350" y="781050"/>
                    </a:lnTo>
                    <a:lnTo>
                      <a:pt x="2452687" y="804863"/>
                    </a:lnTo>
                    <a:lnTo>
                      <a:pt x="2486025" y="885825"/>
                    </a:lnTo>
                    <a:lnTo>
                      <a:pt x="2519362" y="909638"/>
                    </a:lnTo>
                    <a:lnTo>
                      <a:pt x="2581275" y="966788"/>
                    </a:lnTo>
                    <a:lnTo>
                      <a:pt x="2633662" y="1033463"/>
                    </a:lnTo>
                    <a:lnTo>
                      <a:pt x="2695575" y="1095375"/>
                    </a:lnTo>
                    <a:lnTo>
                      <a:pt x="2752725" y="1152525"/>
                    </a:lnTo>
                    <a:lnTo>
                      <a:pt x="2800350" y="1223963"/>
                    </a:lnTo>
                    <a:lnTo>
                      <a:pt x="2914650" y="1314450"/>
                    </a:lnTo>
                    <a:lnTo>
                      <a:pt x="2962275" y="1371600"/>
                    </a:lnTo>
                    <a:lnTo>
                      <a:pt x="3009900" y="1419225"/>
                    </a:lnTo>
                    <a:lnTo>
                      <a:pt x="3052762" y="1466850"/>
                    </a:lnTo>
                    <a:lnTo>
                      <a:pt x="3105150" y="1533525"/>
                    </a:lnTo>
                    <a:lnTo>
                      <a:pt x="3200400" y="1595438"/>
                    </a:lnTo>
                    <a:lnTo>
                      <a:pt x="3262312" y="1633538"/>
                    </a:lnTo>
                    <a:lnTo>
                      <a:pt x="3286125" y="1690688"/>
                    </a:lnTo>
                    <a:lnTo>
                      <a:pt x="3333750" y="1733550"/>
                    </a:lnTo>
                    <a:lnTo>
                      <a:pt x="3405187" y="1771650"/>
                    </a:lnTo>
                    <a:lnTo>
                      <a:pt x="3471862" y="1838325"/>
                    </a:lnTo>
                    <a:lnTo>
                      <a:pt x="3581400" y="1900238"/>
                    </a:lnTo>
                    <a:lnTo>
                      <a:pt x="3624262" y="1957388"/>
                    </a:lnTo>
                    <a:lnTo>
                      <a:pt x="3700462" y="2014538"/>
                    </a:lnTo>
                    <a:lnTo>
                      <a:pt x="3781425" y="2085975"/>
                    </a:lnTo>
                    <a:lnTo>
                      <a:pt x="3957637" y="2162175"/>
                    </a:lnTo>
                    <a:lnTo>
                      <a:pt x="4024312" y="2190750"/>
                    </a:lnTo>
                    <a:lnTo>
                      <a:pt x="4090987" y="2233613"/>
                    </a:lnTo>
                    <a:lnTo>
                      <a:pt x="4162425" y="2266950"/>
                    </a:lnTo>
                    <a:lnTo>
                      <a:pt x="4319587" y="2328863"/>
                    </a:lnTo>
                    <a:lnTo>
                      <a:pt x="4391025" y="2376488"/>
                    </a:lnTo>
                    <a:lnTo>
                      <a:pt x="4476750" y="2405063"/>
                    </a:lnTo>
                    <a:lnTo>
                      <a:pt x="4595812" y="2457450"/>
                    </a:lnTo>
                    <a:lnTo>
                      <a:pt x="4695825" y="2490788"/>
                    </a:lnTo>
                    <a:lnTo>
                      <a:pt x="4805362" y="2519363"/>
                    </a:lnTo>
                    <a:lnTo>
                      <a:pt x="4910137" y="2547938"/>
                    </a:lnTo>
                    <a:lnTo>
                      <a:pt x="4972050" y="2566988"/>
                    </a:lnTo>
                    <a:lnTo>
                      <a:pt x="5129212" y="2600325"/>
                    </a:lnTo>
                    <a:lnTo>
                      <a:pt x="5281612" y="2638425"/>
                    </a:lnTo>
                    <a:lnTo>
                      <a:pt x="5376862" y="2662238"/>
                    </a:lnTo>
                    <a:lnTo>
                      <a:pt x="5500687" y="2681288"/>
                    </a:lnTo>
                    <a:lnTo>
                      <a:pt x="5648325" y="2690813"/>
                    </a:lnTo>
                    <a:lnTo>
                      <a:pt x="5848350" y="2733675"/>
                    </a:lnTo>
                    <a:lnTo>
                      <a:pt x="5995987" y="2747963"/>
                    </a:lnTo>
                    <a:lnTo>
                      <a:pt x="6186487" y="2747963"/>
                    </a:lnTo>
                  </a:path>
                </a:pathLst>
              </a:custGeom>
              <a:noFill/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46" name="Freeform 45"/>
              <p:cNvSpPr/>
              <p:nvPr/>
            </p:nvSpPr>
            <p:spPr bwMode="auto">
              <a:xfrm>
                <a:off x="733425" y="1900238"/>
                <a:ext cx="7477125" cy="2738437"/>
              </a:xfrm>
              <a:custGeom>
                <a:avLst/>
                <a:gdLst>
                  <a:gd name="connsiteX0" fmla="*/ 0 w 7477125"/>
                  <a:gd name="connsiteY0" fmla="*/ 2738437 h 2738437"/>
                  <a:gd name="connsiteX1" fmla="*/ 61913 w 7477125"/>
                  <a:gd name="connsiteY1" fmla="*/ 2700337 h 2738437"/>
                  <a:gd name="connsiteX2" fmla="*/ 119063 w 7477125"/>
                  <a:gd name="connsiteY2" fmla="*/ 2686050 h 2738437"/>
                  <a:gd name="connsiteX3" fmla="*/ 195263 w 7477125"/>
                  <a:gd name="connsiteY3" fmla="*/ 2638425 h 2738437"/>
                  <a:gd name="connsiteX4" fmla="*/ 238125 w 7477125"/>
                  <a:gd name="connsiteY4" fmla="*/ 2590800 h 2738437"/>
                  <a:gd name="connsiteX5" fmla="*/ 271463 w 7477125"/>
                  <a:gd name="connsiteY5" fmla="*/ 2576512 h 2738437"/>
                  <a:gd name="connsiteX6" fmla="*/ 319088 w 7477125"/>
                  <a:gd name="connsiteY6" fmla="*/ 2514600 h 2738437"/>
                  <a:gd name="connsiteX7" fmla="*/ 347663 w 7477125"/>
                  <a:gd name="connsiteY7" fmla="*/ 2476500 h 2738437"/>
                  <a:gd name="connsiteX8" fmla="*/ 400050 w 7477125"/>
                  <a:gd name="connsiteY8" fmla="*/ 2433637 h 2738437"/>
                  <a:gd name="connsiteX9" fmla="*/ 452438 w 7477125"/>
                  <a:gd name="connsiteY9" fmla="*/ 2386012 h 2738437"/>
                  <a:gd name="connsiteX10" fmla="*/ 490538 w 7477125"/>
                  <a:gd name="connsiteY10" fmla="*/ 2314575 h 2738437"/>
                  <a:gd name="connsiteX11" fmla="*/ 514350 w 7477125"/>
                  <a:gd name="connsiteY11" fmla="*/ 2281237 h 2738437"/>
                  <a:gd name="connsiteX12" fmla="*/ 561975 w 7477125"/>
                  <a:gd name="connsiteY12" fmla="*/ 2238375 h 2738437"/>
                  <a:gd name="connsiteX13" fmla="*/ 600075 w 7477125"/>
                  <a:gd name="connsiteY13" fmla="*/ 2190750 h 2738437"/>
                  <a:gd name="connsiteX14" fmla="*/ 628650 w 7477125"/>
                  <a:gd name="connsiteY14" fmla="*/ 2171700 h 2738437"/>
                  <a:gd name="connsiteX15" fmla="*/ 652463 w 7477125"/>
                  <a:gd name="connsiteY15" fmla="*/ 2114550 h 2738437"/>
                  <a:gd name="connsiteX16" fmla="*/ 681038 w 7477125"/>
                  <a:gd name="connsiteY16" fmla="*/ 2047875 h 2738437"/>
                  <a:gd name="connsiteX17" fmla="*/ 733425 w 7477125"/>
                  <a:gd name="connsiteY17" fmla="*/ 2009775 h 2738437"/>
                  <a:gd name="connsiteX18" fmla="*/ 757238 w 7477125"/>
                  <a:gd name="connsiteY18" fmla="*/ 1971675 h 2738437"/>
                  <a:gd name="connsiteX19" fmla="*/ 785813 w 7477125"/>
                  <a:gd name="connsiteY19" fmla="*/ 1909762 h 2738437"/>
                  <a:gd name="connsiteX20" fmla="*/ 823913 w 7477125"/>
                  <a:gd name="connsiteY20" fmla="*/ 1866900 h 2738437"/>
                  <a:gd name="connsiteX21" fmla="*/ 866775 w 7477125"/>
                  <a:gd name="connsiteY21" fmla="*/ 1833562 h 2738437"/>
                  <a:gd name="connsiteX22" fmla="*/ 909638 w 7477125"/>
                  <a:gd name="connsiteY22" fmla="*/ 1752600 h 2738437"/>
                  <a:gd name="connsiteX23" fmla="*/ 947738 w 7477125"/>
                  <a:gd name="connsiteY23" fmla="*/ 1690687 h 2738437"/>
                  <a:gd name="connsiteX24" fmla="*/ 990600 w 7477125"/>
                  <a:gd name="connsiteY24" fmla="*/ 1657350 h 2738437"/>
                  <a:gd name="connsiteX25" fmla="*/ 1014413 w 7477125"/>
                  <a:gd name="connsiteY25" fmla="*/ 1590675 h 2738437"/>
                  <a:gd name="connsiteX26" fmla="*/ 1052513 w 7477125"/>
                  <a:gd name="connsiteY26" fmla="*/ 1519237 h 2738437"/>
                  <a:gd name="connsiteX27" fmla="*/ 1114425 w 7477125"/>
                  <a:gd name="connsiteY27" fmla="*/ 1452562 h 2738437"/>
                  <a:gd name="connsiteX28" fmla="*/ 1143000 w 7477125"/>
                  <a:gd name="connsiteY28" fmla="*/ 1381125 h 2738437"/>
                  <a:gd name="connsiteX29" fmla="*/ 1204913 w 7477125"/>
                  <a:gd name="connsiteY29" fmla="*/ 1304925 h 2738437"/>
                  <a:gd name="connsiteX30" fmla="*/ 1257300 w 7477125"/>
                  <a:gd name="connsiteY30" fmla="*/ 1243012 h 2738437"/>
                  <a:gd name="connsiteX31" fmla="*/ 1304925 w 7477125"/>
                  <a:gd name="connsiteY31" fmla="*/ 1152525 h 2738437"/>
                  <a:gd name="connsiteX32" fmla="*/ 1352550 w 7477125"/>
                  <a:gd name="connsiteY32" fmla="*/ 1076325 h 2738437"/>
                  <a:gd name="connsiteX33" fmla="*/ 1409700 w 7477125"/>
                  <a:gd name="connsiteY33" fmla="*/ 1004887 h 2738437"/>
                  <a:gd name="connsiteX34" fmla="*/ 1433513 w 7477125"/>
                  <a:gd name="connsiteY34" fmla="*/ 985837 h 2738437"/>
                  <a:gd name="connsiteX35" fmla="*/ 1509713 w 7477125"/>
                  <a:gd name="connsiteY35" fmla="*/ 862012 h 2738437"/>
                  <a:gd name="connsiteX36" fmla="*/ 1585913 w 7477125"/>
                  <a:gd name="connsiteY36" fmla="*/ 762000 h 2738437"/>
                  <a:gd name="connsiteX37" fmla="*/ 1657350 w 7477125"/>
                  <a:gd name="connsiteY37" fmla="*/ 690562 h 2738437"/>
                  <a:gd name="connsiteX38" fmla="*/ 1728788 w 7477125"/>
                  <a:gd name="connsiteY38" fmla="*/ 595312 h 2738437"/>
                  <a:gd name="connsiteX39" fmla="*/ 1795463 w 7477125"/>
                  <a:gd name="connsiteY39" fmla="*/ 514350 h 2738437"/>
                  <a:gd name="connsiteX40" fmla="*/ 1838325 w 7477125"/>
                  <a:gd name="connsiteY40" fmla="*/ 471487 h 2738437"/>
                  <a:gd name="connsiteX41" fmla="*/ 1900238 w 7477125"/>
                  <a:gd name="connsiteY41" fmla="*/ 428625 h 2738437"/>
                  <a:gd name="connsiteX42" fmla="*/ 1962150 w 7477125"/>
                  <a:gd name="connsiteY42" fmla="*/ 366712 h 2738437"/>
                  <a:gd name="connsiteX43" fmla="*/ 2005013 w 7477125"/>
                  <a:gd name="connsiteY43" fmla="*/ 285750 h 2738437"/>
                  <a:gd name="connsiteX44" fmla="*/ 2066925 w 7477125"/>
                  <a:gd name="connsiteY44" fmla="*/ 252412 h 2738437"/>
                  <a:gd name="connsiteX45" fmla="*/ 2143125 w 7477125"/>
                  <a:gd name="connsiteY45" fmla="*/ 200025 h 2738437"/>
                  <a:gd name="connsiteX46" fmla="*/ 2228850 w 7477125"/>
                  <a:gd name="connsiteY46" fmla="*/ 123825 h 2738437"/>
                  <a:gd name="connsiteX47" fmla="*/ 2319338 w 7477125"/>
                  <a:gd name="connsiteY47" fmla="*/ 85725 h 2738437"/>
                  <a:gd name="connsiteX48" fmla="*/ 2438400 w 7477125"/>
                  <a:gd name="connsiteY48" fmla="*/ 61912 h 2738437"/>
                  <a:gd name="connsiteX49" fmla="*/ 2547938 w 7477125"/>
                  <a:gd name="connsiteY49" fmla="*/ 9525 h 2738437"/>
                  <a:gd name="connsiteX50" fmla="*/ 2605088 w 7477125"/>
                  <a:gd name="connsiteY50" fmla="*/ 0 h 2738437"/>
                  <a:gd name="connsiteX51" fmla="*/ 2728913 w 7477125"/>
                  <a:gd name="connsiteY51" fmla="*/ 4762 h 2738437"/>
                  <a:gd name="connsiteX52" fmla="*/ 2838450 w 7477125"/>
                  <a:gd name="connsiteY52" fmla="*/ 9525 h 2738437"/>
                  <a:gd name="connsiteX53" fmla="*/ 2919413 w 7477125"/>
                  <a:gd name="connsiteY53" fmla="*/ 19050 h 2738437"/>
                  <a:gd name="connsiteX54" fmla="*/ 3005138 w 7477125"/>
                  <a:gd name="connsiteY54" fmla="*/ 42862 h 2738437"/>
                  <a:gd name="connsiteX55" fmla="*/ 3057525 w 7477125"/>
                  <a:gd name="connsiteY55" fmla="*/ 57150 h 2738437"/>
                  <a:gd name="connsiteX56" fmla="*/ 3109913 w 7477125"/>
                  <a:gd name="connsiteY56" fmla="*/ 80962 h 2738437"/>
                  <a:gd name="connsiteX57" fmla="*/ 3109913 w 7477125"/>
                  <a:gd name="connsiteY57" fmla="*/ 80962 h 2738437"/>
                  <a:gd name="connsiteX58" fmla="*/ 3195638 w 7477125"/>
                  <a:gd name="connsiteY58" fmla="*/ 142875 h 2738437"/>
                  <a:gd name="connsiteX59" fmla="*/ 3243263 w 7477125"/>
                  <a:gd name="connsiteY59" fmla="*/ 157162 h 2738437"/>
                  <a:gd name="connsiteX60" fmla="*/ 3333750 w 7477125"/>
                  <a:gd name="connsiteY60" fmla="*/ 204787 h 2738437"/>
                  <a:gd name="connsiteX61" fmla="*/ 3357563 w 7477125"/>
                  <a:gd name="connsiteY61" fmla="*/ 233362 h 2738437"/>
                  <a:gd name="connsiteX62" fmla="*/ 3414713 w 7477125"/>
                  <a:gd name="connsiteY62" fmla="*/ 271462 h 2738437"/>
                  <a:gd name="connsiteX63" fmla="*/ 3462338 w 7477125"/>
                  <a:gd name="connsiteY63" fmla="*/ 338137 h 2738437"/>
                  <a:gd name="connsiteX64" fmla="*/ 3529013 w 7477125"/>
                  <a:gd name="connsiteY64" fmla="*/ 376237 h 2738437"/>
                  <a:gd name="connsiteX65" fmla="*/ 3567113 w 7477125"/>
                  <a:gd name="connsiteY65" fmla="*/ 400050 h 2738437"/>
                  <a:gd name="connsiteX66" fmla="*/ 3605213 w 7477125"/>
                  <a:gd name="connsiteY66" fmla="*/ 452437 h 2738437"/>
                  <a:gd name="connsiteX67" fmla="*/ 3657600 w 7477125"/>
                  <a:gd name="connsiteY67" fmla="*/ 481012 h 2738437"/>
                  <a:gd name="connsiteX68" fmla="*/ 3695700 w 7477125"/>
                  <a:gd name="connsiteY68" fmla="*/ 519112 h 2738437"/>
                  <a:gd name="connsiteX69" fmla="*/ 3733800 w 7477125"/>
                  <a:gd name="connsiteY69" fmla="*/ 552450 h 2738437"/>
                  <a:gd name="connsiteX70" fmla="*/ 3767138 w 7477125"/>
                  <a:gd name="connsiteY70" fmla="*/ 585787 h 2738437"/>
                  <a:gd name="connsiteX71" fmla="*/ 3814763 w 7477125"/>
                  <a:gd name="connsiteY71" fmla="*/ 609600 h 2738437"/>
                  <a:gd name="connsiteX72" fmla="*/ 3852863 w 7477125"/>
                  <a:gd name="connsiteY72" fmla="*/ 652462 h 2738437"/>
                  <a:gd name="connsiteX73" fmla="*/ 3886200 w 7477125"/>
                  <a:gd name="connsiteY73" fmla="*/ 700087 h 2738437"/>
                  <a:gd name="connsiteX74" fmla="*/ 3924300 w 7477125"/>
                  <a:gd name="connsiteY74" fmla="*/ 738187 h 2738437"/>
                  <a:gd name="connsiteX75" fmla="*/ 3976688 w 7477125"/>
                  <a:gd name="connsiteY75" fmla="*/ 776287 h 2738437"/>
                  <a:gd name="connsiteX76" fmla="*/ 3995738 w 7477125"/>
                  <a:gd name="connsiteY76" fmla="*/ 809625 h 2738437"/>
                  <a:gd name="connsiteX77" fmla="*/ 4033838 w 7477125"/>
                  <a:gd name="connsiteY77" fmla="*/ 838200 h 2738437"/>
                  <a:gd name="connsiteX78" fmla="*/ 4090988 w 7477125"/>
                  <a:gd name="connsiteY78" fmla="*/ 866775 h 2738437"/>
                  <a:gd name="connsiteX79" fmla="*/ 4119563 w 7477125"/>
                  <a:gd name="connsiteY79" fmla="*/ 900112 h 2738437"/>
                  <a:gd name="connsiteX80" fmla="*/ 4138613 w 7477125"/>
                  <a:gd name="connsiteY80" fmla="*/ 928687 h 2738437"/>
                  <a:gd name="connsiteX81" fmla="*/ 4181475 w 7477125"/>
                  <a:gd name="connsiteY81" fmla="*/ 990600 h 2738437"/>
                  <a:gd name="connsiteX82" fmla="*/ 4229100 w 7477125"/>
                  <a:gd name="connsiteY82" fmla="*/ 1052512 h 2738437"/>
                  <a:gd name="connsiteX83" fmla="*/ 4252913 w 7477125"/>
                  <a:gd name="connsiteY83" fmla="*/ 1100137 h 2738437"/>
                  <a:gd name="connsiteX84" fmla="*/ 4267200 w 7477125"/>
                  <a:gd name="connsiteY84" fmla="*/ 1109662 h 2738437"/>
                  <a:gd name="connsiteX85" fmla="*/ 4343400 w 7477125"/>
                  <a:gd name="connsiteY85" fmla="*/ 1157287 h 2738437"/>
                  <a:gd name="connsiteX86" fmla="*/ 4395788 w 7477125"/>
                  <a:gd name="connsiteY86" fmla="*/ 1204912 h 2738437"/>
                  <a:gd name="connsiteX87" fmla="*/ 4452938 w 7477125"/>
                  <a:gd name="connsiteY87" fmla="*/ 1243012 h 2738437"/>
                  <a:gd name="connsiteX88" fmla="*/ 4500563 w 7477125"/>
                  <a:gd name="connsiteY88" fmla="*/ 1290637 h 2738437"/>
                  <a:gd name="connsiteX89" fmla="*/ 4529138 w 7477125"/>
                  <a:gd name="connsiteY89" fmla="*/ 1352550 h 2738437"/>
                  <a:gd name="connsiteX90" fmla="*/ 4562475 w 7477125"/>
                  <a:gd name="connsiteY90" fmla="*/ 1381125 h 2738437"/>
                  <a:gd name="connsiteX91" fmla="*/ 4591050 w 7477125"/>
                  <a:gd name="connsiteY91" fmla="*/ 1400175 h 2738437"/>
                  <a:gd name="connsiteX92" fmla="*/ 4614863 w 7477125"/>
                  <a:gd name="connsiteY92" fmla="*/ 1433512 h 2738437"/>
                  <a:gd name="connsiteX93" fmla="*/ 4648200 w 7477125"/>
                  <a:gd name="connsiteY93" fmla="*/ 1462087 h 2738437"/>
                  <a:gd name="connsiteX94" fmla="*/ 4691063 w 7477125"/>
                  <a:gd name="connsiteY94" fmla="*/ 1509712 h 2738437"/>
                  <a:gd name="connsiteX95" fmla="*/ 4786313 w 7477125"/>
                  <a:gd name="connsiteY95" fmla="*/ 1604962 h 2738437"/>
                  <a:gd name="connsiteX96" fmla="*/ 4848225 w 7477125"/>
                  <a:gd name="connsiteY96" fmla="*/ 1633537 h 2738437"/>
                  <a:gd name="connsiteX97" fmla="*/ 4900613 w 7477125"/>
                  <a:gd name="connsiteY97" fmla="*/ 1681162 h 2738437"/>
                  <a:gd name="connsiteX98" fmla="*/ 4957763 w 7477125"/>
                  <a:gd name="connsiteY98" fmla="*/ 1728787 h 2738437"/>
                  <a:gd name="connsiteX99" fmla="*/ 4986338 w 7477125"/>
                  <a:gd name="connsiteY99" fmla="*/ 1766887 h 2738437"/>
                  <a:gd name="connsiteX100" fmla="*/ 5005388 w 7477125"/>
                  <a:gd name="connsiteY100" fmla="*/ 1800225 h 2738437"/>
                  <a:gd name="connsiteX101" fmla="*/ 5076825 w 7477125"/>
                  <a:gd name="connsiteY101" fmla="*/ 1838325 h 2738437"/>
                  <a:gd name="connsiteX102" fmla="*/ 5138738 w 7477125"/>
                  <a:gd name="connsiteY102" fmla="*/ 1871662 h 2738437"/>
                  <a:gd name="connsiteX103" fmla="*/ 5191125 w 7477125"/>
                  <a:gd name="connsiteY103" fmla="*/ 1933575 h 2738437"/>
                  <a:gd name="connsiteX104" fmla="*/ 5257800 w 7477125"/>
                  <a:gd name="connsiteY104" fmla="*/ 1952625 h 2738437"/>
                  <a:gd name="connsiteX105" fmla="*/ 5295900 w 7477125"/>
                  <a:gd name="connsiteY105" fmla="*/ 2000250 h 2738437"/>
                  <a:gd name="connsiteX106" fmla="*/ 5367338 w 7477125"/>
                  <a:gd name="connsiteY106" fmla="*/ 2057400 h 2738437"/>
                  <a:gd name="connsiteX107" fmla="*/ 5457825 w 7477125"/>
                  <a:gd name="connsiteY107" fmla="*/ 2095500 h 2738437"/>
                  <a:gd name="connsiteX108" fmla="*/ 5524500 w 7477125"/>
                  <a:gd name="connsiteY108" fmla="*/ 2143125 h 2738437"/>
                  <a:gd name="connsiteX109" fmla="*/ 5605463 w 7477125"/>
                  <a:gd name="connsiteY109" fmla="*/ 2228850 h 2738437"/>
                  <a:gd name="connsiteX110" fmla="*/ 5686425 w 7477125"/>
                  <a:gd name="connsiteY110" fmla="*/ 2247900 h 2738437"/>
                  <a:gd name="connsiteX111" fmla="*/ 5743575 w 7477125"/>
                  <a:gd name="connsiteY111" fmla="*/ 2300287 h 2738437"/>
                  <a:gd name="connsiteX112" fmla="*/ 5810250 w 7477125"/>
                  <a:gd name="connsiteY112" fmla="*/ 2328862 h 2738437"/>
                  <a:gd name="connsiteX113" fmla="*/ 5857875 w 7477125"/>
                  <a:gd name="connsiteY113" fmla="*/ 2347912 h 2738437"/>
                  <a:gd name="connsiteX114" fmla="*/ 5929313 w 7477125"/>
                  <a:gd name="connsiteY114" fmla="*/ 2366962 h 2738437"/>
                  <a:gd name="connsiteX115" fmla="*/ 5962650 w 7477125"/>
                  <a:gd name="connsiteY115" fmla="*/ 2400300 h 2738437"/>
                  <a:gd name="connsiteX116" fmla="*/ 6086475 w 7477125"/>
                  <a:gd name="connsiteY116" fmla="*/ 2428875 h 2738437"/>
                  <a:gd name="connsiteX117" fmla="*/ 6148388 w 7477125"/>
                  <a:gd name="connsiteY117" fmla="*/ 2457450 h 2738437"/>
                  <a:gd name="connsiteX118" fmla="*/ 6238875 w 7477125"/>
                  <a:gd name="connsiteY118" fmla="*/ 2495550 h 2738437"/>
                  <a:gd name="connsiteX119" fmla="*/ 6310313 w 7477125"/>
                  <a:gd name="connsiteY119" fmla="*/ 2524125 h 2738437"/>
                  <a:gd name="connsiteX120" fmla="*/ 6429375 w 7477125"/>
                  <a:gd name="connsiteY120" fmla="*/ 2557462 h 2738437"/>
                  <a:gd name="connsiteX121" fmla="*/ 6510338 w 7477125"/>
                  <a:gd name="connsiteY121" fmla="*/ 2576512 h 2738437"/>
                  <a:gd name="connsiteX122" fmla="*/ 6553200 w 7477125"/>
                  <a:gd name="connsiteY122" fmla="*/ 2581275 h 2738437"/>
                  <a:gd name="connsiteX123" fmla="*/ 6681788 w 7477125"/>
                  <a:gd name="connsiteY123" fmla="*/ 2633662 h 2738437"/>
                  <a:gd name="connsiteX124" fmla="*/ 6772275 w 7477125"/>
                  <a:gd name="connsiteY124" fmla="*/ 2652712 h 2738437"/>
                  <a:gd name="connsiteX125" fmla="*/ 6838950 w 7477125"/>
                  <a:gd name="connsiteY125" fmla="*/ 2667000 h 2738437"/>
                  <a:gd name="connsiteX126" fmla="*/ 6915150 w 7477125"/>
                  <a:gd name="connsiteY126" fmla="*/ 2690812 h 2738437"/>
                  <a:gd name="connsiteX127" fmla="*/ 6996113 w 7477125"/>
                  <a:gd name="connsiteY127" fmla="*/ 2690812 h 2738437"/>
                  <a:gd name="connsiteX128" fmla="*/ 7077075 w 7477125"/>
                  <a:gd name="connsiteY128" fmla="*/ 2709862 h 2738437"/>
                  <a:gd name="connsiteX129" fmla="*/ 7158038 w 7477125"/>
                  <a:gd name="connsiteY129" fmla="*/ 2709862 h 2738437"/>
                  <a:gd name="connsiteX130" fmla="*/ 7229475 w 7477125"/>
                  <a:gd name="connsiteY130" fmla="*/ 2719387 h 2738437"/>
                  <a:gd name="connsiteX131" fmla="*/ 7277100 w 7477125"/>
                  <a:gd name="connsiteY131" fmla="*/ 2724150 h 2738437"/>
                  <a:gd name="connsiteX132" fmla="*/ 7329488 w 7477125"/>
                  <a:gd name="connsiteY132" fmla="*/ 2724150 h 2738437"/>
                  <a:gd name="connsiteX133" fmla="*/ 7405688 w 7477125"/>
                  <a:gd name="connsiteY133" fmla="*/ 2738437 h 2738437"/>
                  <a:gd name="connsiteX134" fmla="*/ 7439025 w 7477125"/>
                  <a:gd name="connsiteY134" fmla="*/ 2738437 h 2738437"/>
                  <a:gd name="connsiteX135" fmla="*/ 7477125 w 7477125"/>
                  <a:gd name="connsiteY135" fmla="*/ 2738437 h 273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</a:cxnLst>
                <a:rect l="l" t="t" r="r" b="b"/>
                <a:pathLst>
                  <a:path w="7477125" h="2738437">
                    <a:moveTo>
                      <a:pt x="0" y="2738437"/>
                    </a:moveTo>
                    <a:lnTo>
                      <a:pt x="61913" y="2700337"/>
                    </a:lnTo>
                    <a:lnTo>
                      <a:pt x="119063" y="2686050"/>
                    </a:lnTo>
                    <a:lnTo>
                      <a:pt x="195263" y="2638425"/>
                    </a:lnTo>
                    <a:lnTo>
                      <a:pt x="238125" y="2590800"/>
                    </a:lnTo>
                    <a:lnTo>
                      <a:pt x="271463" y="2576512"/>
                    </a:lnTo>
                    <a:lnTo>
                      <a:pt x="319088" y="2514600"/>
                    </a:lnTo>
                    <a:lnTo>
                      <a:pt x="347663" y="2476500"/>
                    </a:lnTo>
                    <a:lnTo>
                      <a:pt x="400050" y="2433637"/>
                    </a:lnTo>
                    <a:lnTo>
                      <a:pt x="452438" y="2386012"/>
                    </a:lnTo>
                    <a:lnTo>
                      <a:pt x="490538" y="2314575"/>
                    </a:lnTo>
                    <a:lnTo>
                      <a:pt x="514350" y="2281237"/>
                    </a:lnTo>
                    <a:lnTo>
                      <a:pt x="561975" y="2238375"/>
                    </a:lnTo>
                    <a:lnTo>
                      <a:pt x="600075" y="2190750"/>
                    </a:lnTo>
                    <a:lnTo>
                      <a:pt x="628650" y="2171700"/>
                    </a:lnTo>
                    <a:lnTo>
                      <a:pt x="652463" y="2114550"/>
                    </a:lnTo>
                    <a:lnTo>
                      <a:pt x="681038" y="2047875"/>
                    </a:lnTo>
                    <a:lnTo>
                      <a:pt x="733425" y="2009775"/>
                    </a:lnTo>
                    <a:lnTo>
                      <a:pt x="757238" y="1971675"/>
                    </a:lnTo>
                    <a:lnTo>
                      <a:pt x="785813" y="1909762"/>
                    </a:lnTo>
                    <a:lnTo>
                      <a:pt x="823913" y="1866900"/>
                    </a:lnTo>
                    <a:lnTo>
                      <a:pt x="866775" y="1833562"/>
                    </a:lnTo>
                    <a:lnTo>
                      <a:pt x="909638" y="1752600"/>
                    </a:lnTo>
                    <a:lnTo>
                      <a:pt x="947738" y="1690687"/>
                    </a:lnTo>
                    <a:lnTo>
                      <a:pt x="990600" y="1657350"/>
                    </a:lnTo>
                    <a:lnTo>
                      <a:pt x="1014413" y="1590675"/>
                    </a:lnTo>
                    <a:lnTo>
                      <a:pt x="1052513" y="1519237"/>
                    </a:lnTo>
                    <a:lnTo>
                      <a:pt x="1114425" y="1452562"/>
                    </a:lnTo>
                    <a:lnTo>
                      <a:pt x="1143000" y="1381125"/>
                    </a:lnTo>
                    <a:lnTo>
                      <a:pt x="1204913" y="1304925"/>
                    </a:lnTo>
                    <a:lnTo>
                      <a:pt x="1257300" y="1243012"/>
                    </a:lnTo>
                    <a:lnTo>
                      <a:pt x="1304925" y="1152525"/>
                    </a:lnTo>
                    <a:lnTo>
                      <a:pt x="1352550" y="1076325"/>
                    </a:lnTo>
                    <a:lnTo>
                      <a:pt x="1409700" y="1004887"/>
                    </a:lnTo>
                    <a:lnTo>
                      <a:pt x="1433513" y="985837"/>
                    </a:lnTo>
                    <a:lnTo>
                      <a:pt x="1509713" y="862012"/>
                    </a:lnTo>
                    <a:lnTo>
                      <a:pt x="1585913" y="762000"/>
                    </a:lnTo>
                    <a:lnTo>
                      <a:pt x="1657350" y="690562"/>
                    </a:lnTo>
                    <a:lnTo>
                      <a:pt x="1728788" y="595312"/>
                    </a:lnTo>
                    <a:lnTo>
                      <a:pt x="1795463" y="514350"/>
                    </a:lnTo>
                    <a:lnTo>
                      <a:pt x="1838325" y="471487"/>
                    </a:lnTo>
                    <a:lnTo>
                      <a:pt x="1900238" y="428625"/>
                    </a:lnTo>
                    <a:lnTo>
                      <a:pt x="1962150" y="366712"/>
                    </a:lnTo>
                    <a:lnTo>
                      <a:pt x="2005013" y="285750"/>
                    </a:lnTo>
                    <a:lnTo>
                      <a:pt x="2066925" y="252412"/>
                    </a:lnTo>
                    <a:lnTo>
                      <a:pt x="2143125" y="200025"/>
                    </a:lnTo>
                    <a:lnTo>
                      <a:pt x="2228850" y="123825"/>
                    </a:lnTo>
                    <a:lnTo>
                      <a:pt x="2319338" y="85725"/>
                    </a:lnTo>
                    <a:lnTo>
                      <a:pt x="2438400" y="61912"/>
                    </a:lnTo>
                    <a:lnTo>
                      <a:pt x="2547938" y="9525"/>
                    </a:lnTo>
                    <a:lnTo>
                      <a:pt x="2605088" y="0"/>
                    </a:lnTo>
                    <a:lnTo>
                      <a:pt x="2728913" y="4762"/>
                    </a:lnTo>
                    <a:lnTo>
                      <a:pt x="2838450" y="9525"/>
                    </a:lnTo>
                    <a:lnTo>
                      <a:pt x="2919413" y="19050"/>
                    </a:lnTo>
                    <a:lnTo>
                      <a:pt x="3005138" y="42862"/>
                    </a:lnTo>
                    <a:lnTo>
                      <a:pt x="3057525" y="57150"/>
                    </a:lnTo>
                    <a:lnTo>
                      <a:pt x="3109913" y="80962"/>
                    </a:lnTo>
                    <a:lnTo>
                      <a:pt x="3109913" y="80962"/>
                    </a:lnTo>
                    <a:lnTo>
                      <a:pt x="3195638" y="142875"/>
                    </a:lnTo>
                    <a:lnTo>
                      <a:pt x="3243263" y="157162"/>
                    </a:lnTo>
                    <a:lnTo>
                      <a:pt x="3333750" y="204787"/>
                    </a:lnTo>
                    <a:lnTo>
                      <a:pt x="3357563" y="233362"/>
                    </a:lnTo>
                    <a:lnTo>
                      <a:pt x="3414713" y="271462"/>
                    </a:lnTo>
                    <a:lnTo>
                      <a:pt x="3462338" y="338137"/>
                    </a:lnTo>
                    <a:lnTo>
                      <a:pt x="3529013" y="376237"/>
                    </a:lnTo>
                    <a:lnTo>
                      <a:pt x="3567113" y="400050"/>
                    </a:lnTo>
                    <a:lnTo>
                      <a:pt x="3605213" y="452437"/>
                    </a:lnTo>
                    <a:lnTo>
                      <a:pt x="3657600" y="481012"/>
                    </a:lnTo>
                    <a:lnTo>
                      <a:pt x="3695700" y="519112"/>
                    </a:lnTo>
                    <a:lnTo>
                      <a:pt x="3733800" y="552450"/>
                    </a:lnTo>
                    <a:lnTo>
                      <a:pt x="3767138" y="585787"/>
                    </a:lnTo>
                    <a:lnTo>
                      <a:pt x="3814763" y="609600"/>
                    </a:lnTo>
                    <a:lnTo>
                      <a:pt x="3852863" y="652462"/>
                    </a:lnTo>
                    <a:lnTo>
                      <a:pt x="3886200" y="700087"/>
                    </a:lnTo>
                    <a:lnTo>
                      <a:pt x="3924300" y="738187"/>
                    </a:lnTo>
                    <a:lnTo>
                      <a:pt x="3976688" y="776287"/>
                    </a:lnTo>
                    <a:lnTo>
                      <a:pt x="3995738" y="809625"/>
                    </a:lnTo>
                    <a:lnTo>
                      <a:pt x="4033838" y="838200"/>
                    </a:lnTo>
                    <a:lnTo>
                      <a:pt x="4090988" y="866775"/>
                    </a:lnTo>
                    <a:lnTo>
                      <a:pt x="4119563" y="900112"/>
                    </a:lnTo>
                    <a:lnTo>
                      <a:pt x="4138613" y="928687"/>
                    </a:lnTo>
                    <a:lnTo>
                      <a:pt x="4181475" y="990600"/>
                    </a:lnTo>
                    <a:lnTo>
                      <a:pt x="4229100" y="1052512"/>
                    </a:lnTo>
                    <a:lnTo>
                      <a:pt x="4252913" y="1100137"/>
                    </a:lnTo>
                    <a:lnTo>
                      <a:pt x="4267200" y="1109662"/>
                    </a:lnTo>
                    <a:lnTo>
                      <a:pt x="4343400" y="1157287"/>
                    </a:lnTo>
                    <a:lnTo>
                      <a:pt x="4395788" y="1204912"/>
                    </a:lnTo>
                    <a:lnTo>
                      <a:pt x="4452938" y="1243012"/>
                    </a:lnTo>
                    <a:lnTo>
                      <a:pt x="4500563" y="1290637"/>
                    </a:lnTo>
                    <a:lnTo>
                      <a:pt x="4529138" y="1352550"/>
                    </a:lnTo>
                    <a:lnTo>
                      <a:pt x="4562475" y="1381125"/>
                    </a:lnTo>
                    <a:lnTo>
                      <a:pt x="4591050" y="1400175"/>
                    </a:lnTo>
                    <a:lnTo>
                      <a:pt x="4614863" y="1433512"/>
                    </a:lnTo>
                    <a:lnTo>
                      <a:pt x="4648200" y="1462087"/>
                    </a:lnTo>
                    <a:lnTo>
                      <a:pt x="4691063" y="1509712"/>
                    </a:lnTo>
                    <a:lnTo>
                      <a:pt x="4786313" y="1604962"/>
                    </a:lnTo>
                    <a:lnTo>
                      <a:pt x="4848225" y="1633537"/>
                    </a:lnTo>
                    <a:lnTo>
                      <a:pt x="4900613" y="1681162"/>
                    </a:lnTo>
                    <a:lnTo>
                      <a:pt x="4957763" y="1728787"/>
                    </a:lnTo>
                    <a:lnTo>
                      <a:pt x="4986338" y="1766887"/>
                    </a:lnTo>
                    <a:lnTo>
                      <a:pt x="5005388" y="1800225"/>
                    </a:lnTo>
                    <a:lnTo>
                      <a:pt x="5076825" y="1838325"/>
                    </a:lnTo>
                    <a:lnTo>
                      <a:pt x="5138738" y="1871662"/>
                    </a:lnTo>
                    <a:lnTo>
                      <a:pt x="5191125" y="1933575"/>
                    </a:lnTo>
                    <a:lnTo>
                      <a:pt x="5257800" y="1952625"/>
                    </a:lnTo>
                    <a:lnTo>
                      <a:pt x="5295900" y="2000250"/>
                    </a:lnTo>
                    <a:lnTo>
                      <a:pt x="5367338" y="2057400"/>
                    </a:lnTo>
                    <a:lnTo>
                      <a:pt x="5457825" y="2095500"/>
                    </a:lnTo>
                    <a:lnTo>
                      <a:pt x="5524500" y="2143125"/>
                    </a:lnTo>
                    <a:lnTo>
                      <a:pt x="5605463" y="2228850"/>
                    </a:lnTo>
                    <a:lnTo>
                      <a:pt x="5686425" y="2247900"/>
                    </a:lnTo>
                    <a:lnTo>
                      <a:pt x="5743575" y="2300287"/>
                    </a:lnTo>
                    <a:lnTo>
                      <a:pt x="5810250" y="2328862"/>
                    </a:lnTo>
                    <a:lnTo>
                      <a:pt x="5857875" y="2347912"/>
                    </a:lnTo>
                    <a:lnTo>
                      <a:pt x="5929313" y="2366962"/>
                    </a:lnTo>
                    <a:lnTo>
                      <a:pt x="5962650" y="2400300"/>
                    </a:lnTo>
                    <a:lnTo>
                      <a:pt x="6086475" y="2428875"/>
                    </a:lnTo>
                    <a:lnTo>
                      <a:pt x="6148388" y="2457450"/>
                    </a:lnTo>
                    <a:lnTo>
                      <a:pt x="6238875" y="2495550"/>
                    </a:lnTo>
                    <a:lnTo>
                      <a:pt x="6310313" y="2524125"/>
                    </a:lnTo>
                    <a:lnTo>
                      <a:pt x="6429375" y="2557462"/>
                    </a:lnTo>
                    <a:lnTo>
                      <a:pt x="6510338" y="2576512"/>
                    </a:lnTo>
                    <a:lnTo>
                      <a:pt x="6553200" y="2581275"/>
                    </a:lnTo>
                    <a:lnTo>
                      <a:pt x="6681788" y="2633662"/>
                    </a:lnTo>
                    <a:lnTo>
                      <a:pt x="6772275" y="2652712"/>
                    </a:lnTo>
                    <a:lnTo>
                      <a:pt x="6838950" y="2667000"/>
                    </a:lnTo>
                    <a:lnTo>
                      <a:pt x="6915150" y="2690812"/>
                    </a:lnTo>
                    <a:lnTo>
                      <a:pt x="6996113" y="2690812"/>
                    </a:lnTo>
                    <a:lnTo>
                      <a:pt x="7077075" y="2709862"/>
                    </a:lnTo>
                    <a:lnTo>
                      <a:pt x="7158038" y="2709862"/>
                    </a:lnTo>
                    <a:lnTo>
                      <a:pt x="7229475" y="2719387"/>
                    </a:lnTo>
                    <a:lnTo>
                      <a:pt x="7277100" y="2724150"/>
                    </a:lnTo>
                    <a:lnTo>
                      <a:pt x="7329488" y="2724150"/>
                    </a:lnTo>
                    <a:lnTo>
                      <a:pt x="7405688" y="2738437"/>
                    </a:lnTo>
                    <a:lnTo>
                      <a:pt x="7439025" y="2738437"/>
                    </a:lnTo>
                    <a:lnTo>
                      <a:pt x="7477125" y="2738437"/>
                    </a:ln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cxnSp>
          <p:nvCxnSpPr>
            <p:cNvPr id="34" name="Straight Connector 33"/>
            <p:cNvCxnSpPr>
              <a:stCxn id="45" idx="62"/>
            </p:cNvCxnSpPr>
            <p:nvPr/>
          </p:nvCxnSpPr>
          <p:spPr bwMode="auto">
            <a:xfrm>
              <a:off x="5341766" y="2542333"/>
              <a:ext cx="68434" cy="256306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92D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6027566" y="2542333"/>
              <a:ext cx="68434" cy="256306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124994" y="5082147"/>
                  <a:ext cx="685800" cy="8858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4994" y="5082147"/>
                  <a:ext cx="685800" cy="33709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823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5837065" y="5074987"/>
                  <a:ext cx="685800" cy="8858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𝑐𝑎𝑙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7065" y="5074986"/>
                  <a:ext cx="685800" cy="3370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823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5498219" y="1910202"/>
                  <a:ext cx="334145" cy="59055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2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8219" y="1910202"/>
                  <a:ext cx="237614" cy="22472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4615" r="-57692" b="-24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/>
            <p:cNvCxnSpPr/>
            <p:nvPr/>
          </p:nvCxnSpPr>
          <p:spPr bwMode="auto">
            <a:xfrm>
              <a:off x="5777549" y="2134929"/>
              <a:ext cx="164375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 flipH="1" flipV="1">
              <a:off x="5232537" y="2134929"/>
              <a:ext cx="24042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6853509" y="2851692"/>
              <a:ext cx="457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7315201" y="2335794"/>
              <a:ext cx="1676401" cy="8858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Predicted</a:t>
              </a:r>
              <a:endPara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310709" y="2851692"/>
              <a:ext cx="1676399" cy="88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Observed</a:t>
              </a:r>
              <a:endParaRPr lang="en-US" sz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 bwMode="auto">
            <a:xfrm>
              <a:off x="6883214" y="3188784"/>
              <a:ext cx="4572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7883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048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Synthetic Example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09800" y="1752600"/>
            <a:ext cx="7467600" cy="2209800"/>
            <a:chOff x="1066800" y="1905000"/>
            <a:chExt cx="7467600" cy="2209800"/>
          </a:xfrm>
        </p:grpSpPr>
        <p:sp>
          <p:nvSpPr>
            <p:cNvPr id="9" name="Rectangle 8"/>
            <p:cNvSpPr/>
            <p:nvPr/>
          </p:nvSpPr>
          <p:spPr bwMode="auto">
            <a:xfrm>
              <a:off x="1066800" y="1905000"/>
              <a:ext cx="7467600" cy="22098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" name="Picture 9"/>
            <p:cNvPicPr preferRelativeResize="0"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04" t="13332" r="8997" b="13336"/>
            <a:stretch/>
          </p:blipFill>
          <p:spPr>
            <a:xfrm>
              <a:off x="1066800" y="1905000"/>
              <a:ext cx="7467600" cy="22098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4343400" y="1134488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Q Model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0200" y="2209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200" y="356229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491734" y="282672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(km)</a:t>
            </a:r>
          </a:p>
        </p:txBody>
      </p:sp>
      <p:pic>
        <p:nvPicPr>
          <p:cNvPr id="15" name="Picture 14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01" t="12660" r="11999" b="12404"/>
          <a:stretch/>
        </p:blipFill>
        <p:spPr>
          <a:xfrm>
            <a:off x="9829800" y="1707404"/>
            <a:ext cx="228600" cy="2286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982200" y="37454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08632" y="1581358"/>
            <a:ext cx="88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34500" y="132623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600200" y="3860514"/>
            <a:ext cx="9296400" cy="3029679"/>
            <a:chOff x="76200" y="3860513"/>
            <a:chExt cx="9296400" cy="3029679"/>
          </a:xfrm>
        </p:grpSpPr>
        <p:grpSp>
          <p:nvGrpSpPr>
            <p:cNvPr id="20" name="Group 19"/>
            <p:cNvGrpSpPr/>
            <p:nvPr/>
          </p:nvGrpSpPr>
          <p:grpSpPr>
            <a:xfrm>
              <a:off x="685800" y="4343400"/>
              <a:ext cx="7467600" cy="2209800"/>
              <a:chOff x="1066800" y="4419600"/>
              <a:chExt cx="7467600" cy="2209800"/>
            </a:xfrm>
          </p:grpSpPr>
          <p:sp>
            <p:nvSpPr>
              <p:cNvPr id="33" name="Rectangle 32"/>
              <p:cNvSpPr/>
              <p:nvPr/>
            </p:nvSpPr>
            <p:spPr bwMode="auto">
              <a:xfrm>
                <a:off x="1066800" y="4419600"/>
                <a:ext cx="7467600" cy="22098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4" name="Picture 33"/>
              <p:cNvPicPr preferRelativeResize="0">
                <a:picLocks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04" t="13332" r="8997" b="13336"/>
              <a:stretch/>
            </p:blipFill>
            <p:spPr>
              <a:xfrm>
                <a:off x="1066800" y="4419600"/>
                <a:ext cx="7467600" cy="2209800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1905000" y="3860513"/>
              <a:ext cx="548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WQ Tomogram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200" y="478149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0.5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200" y="607689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1.5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43200" y="64770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57800" y="6486525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96200" y="649602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-43933" y="5454134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 (km)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33800" y="652086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 (km)</a:t>
              </a:r>
            </a:p>
          </p:txBody>
        </p:sp>
        <p:pic>
          <p:nvPicPr>
            <p:cNvPr id="29" name="Picture 28"/>
            <p:cNvPicPr preferRelativeResize="0"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01" t="12660" r="11999" b="12404"/>
            <a:stretch/>
          </p:blipFill>
          <p:spPr>
            <a:xfrm>
              <a:off x="8305800" y="4267200"/>
              <a:ext cx="228600" cy="22860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8458200" y="627891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484632" y="4114800"/>
              <a:ext cx="8879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10000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10500" y="3935998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334500" y="155806"/>
            <a:ext cx="2787846" cy="1170430"/>
            <a:chOff x="2900274" y="2057400"/>
            <a:chExt cx="5340546" cy="2834360"/>
          </a:xfrm>
        </p:grpSpPr>
        <p:grpSp>
          <p:nvGrpSpPr>
            <p:cNvPr id="36" name="Group 35"/>
            <p:cNvGrpSpPr/>
            <p:nvPr/>
          </p:nvGrpSpPr>
          <p:grpSpPr>
            <a:xfrm>
              <a:off x="2900275" y="2099907"/>
              <a:ext cx="5340545" cy="2791853"/>
              <a:chOff x="2900275" y="2099907"/>
              <a:chExt cx="5340545" cy="2791853"/>
            </a:xfrm>
          </p:grpSpPr>
          <p:sp>
            <p:nvSpPr>
              <p:cNvPr id="38" name="Freeform 37"/>
              <p:cNvSpPr/>
              <p:nvPr/>
            </p:nvSpPr>
            <p:spPr bwMode="auto">
              <a:xfrm>
                <a:off x="2945153" y="2099907"/>
                <a:ext cx="5274551" cy="2791853"/>
              </a:xfrm>
              <a:custGeom>
                <a:avLst/>
                <a:gdLst>
                  <a:gd name="connsiteX0" fmla="*/ 0 w 5274551"/>
                  <a:gd name="connsiteY0" fmla="*/ 2763803 h 2791853"/>
                  <a:gd name="connsiteX1" fmla="*/ 190734 w 5274551"/>
                  <a:gd name="connsiteY1" fmla="*/ 2303799 h 2791853"/>
                  <a:gd name="connsiteX2" fmla="*/ 235613 w 5274551"/>
                  <a:gd name="connsiteY2" fmla="*/ 1922331 h 2791853"/>
                  <a:gd name="connsiteX3" fmla="*/ 291711 w 5274551"/>
                  <a:gd name="connsiteY3" fmla="*/ 1524034 h 2791853"/>
                  <a:gd name="connsiteX4" fmla="*/ 387078 w 5274551"/>
                  <a:gd name="connsiteY4" fmla="*/ 906954 h 2791853"/>
                  <a:gd name="connsiteX5" fmla="*/ 482445 w 5274551"/>
                  <a:gd name="connsiteY5" fmla="*/ 396461 h 2791853"/>
                  <a:gd name="connsiteX6" fmla="*/ 549762 w 5274551"/>
                  <a:gd name="connsiteY6" fmla="*/ 93531 h 2791853"/>
                  <a:gd name="connsiteX7" fmla="*/ 600251 w 5274551"/>
                  <a:gd name="connsiteY7" fmla="*/ 3774 h 2791853"/>
                  <a:gd name="connsiteX8" fmla="*/ 757326 w 5274551"/>
                  <a:gd name="connsiteY8" fmla="*/ 194508 h 2791853"/>
                  <a:gd name="connsiteX9" fmla="*/ 863912 w 5274551"/>
                  <a:gd name="connsiteY9" fmla="*/ 671342 h 2791853"/>
                  <a:gd name="connsiteX10" fmla="*/ 970499 w 5274551"/>
                  <a:gd name="connsiteY10" fmla="*/ 1165006 h 2791853"/>
                  <a:gd name="connsiteX11" fmla="*/ 1049036 w 5274551"/>
                  <a:gd name="connsiteY11" fmla="*/ 1462326 h 2791853"/>
                  <a:gd name="connsiteX12" fmla="*/ 1189281 w 5274551"/>
                  <a:gd name="connsiteY12" fmla="*/ 1361349 h 2791853"/>
                  <a:gd name="connsiteX13" fmla="*/ 1335137 w 5274551"/>
                  <a:gd name="connsiteY13" fmla="*/ 1664280 h 2791853"/>
                  <a:gd name="connsiteX14" fmla="*/ 1391235 w 5274551"/>
                  <a:gd name="connsiteY14" fmla="*/ 1787695 h 2791853"/>
                  <a:gd name="connsiteX15" fmla="*/ 1509041 w 5274551"/>
                  <a:gd name="connsiteY15" fmla="*/ 1333300 h 2791853"/>
                  <a:gd name="connsiteX16" fmla="*/ 1559529 w 5274551"/>
                  <a:gd name="connsiteY16" fmla="*/ 1159396 h 2791853"/>
                  <a:gd name="connsiteX17" fmla="*/ 1716604 w 5274551"/>
                  <a:gd name="connsiteY17" fmla="*/ 1434277 h 2791853"/>
                  <a:gd name="connsiteX18" fmla="*/ 1767092 w 5274551"/>
                  <a:gd name="connsiteY18" fmla="*/ 1826964 h 2791853"/>
                  <a:gd name="connsiteX19" fmla="*/ 1918557 w 5274551"/>
                  <a:gd name="connsiteY19" fmla="*/ 2573070 h 2791853"/>
                  <a:gd name="connsiteX20" fmla="*/ 1963436 w 5274551"/>
                  <a:gd name="connsiteY20" fmla="*/ 2735754 h 2791853"/>
                  <a:gd name="connsiteX21" fmla="*/ 2058803 w 5274551"/>
                  <a:gd name="connsiteY21" fmla="*/ 2679656 h 2791853"/>
                  <a:gd name="connsiteX22" fmla="*/ 2283195 w 5274551"/>
                  <a:gd name="connsiteY22" fmla="*/ 2724535 h 2791853"/>
                  <a:gd name="connsiteX23" fmla="*/ 2429051 w 5274551"/>
                  <a:gd name="connsiteY23" fmla="*/ 2696486 h 2791853"/>
                  <a:gd name="connsiteX24" fmla="*/ 2631004 w 5274551"/>
                  <a:gd name="connsiteY24" fmla="*/ 2752584 h 2791853"/>
                  <a:gd name="connsiteX25" fmla="*/ 2928324 w 5274551"/>
                  <a:gd name="connsiteY25" fmla="*/ 2763803 h 2791853"/>
                  <a:gd name="connsiteX26" fmla="*/ 3528575 w 5274551"/>
                  <a:gd name="connsiteY26" fmla="*/ 2786243 h 2791853"/>
                  <a:gd name="connsiteX27" fmla="*/ 4162484 w 5274551"/>
                  <a:gd name="connsiteY27" fmla="*/ 2786243 h 2791853"/>
                  <a:gd name="connsiteX28" fmla="*/ 4925419 w 5274551"/>
                  <a:gd name="connsiteY28" fmla="*/ 2791853 h 2791853"/>
                  <a:gd name="connsiteX29" fmla="*/ 5233959 w 5274551"/>
                  <a:gd name="connsiteY29" fmla="*/ 2786243 h 2791853"/>
                  <a:gd name="connsiteX30" fmla="*/ 5262008 w 5274551"/>
                  <a:gd name="connsiteY30" fmla="*/ 2786243 h 2791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274551" h="2791853">
                    <a:moveTo>
                      <a:pt x="0" y="2763803"/>
                    </a:moveTo>
                    <a:cubicBezTo>
                      <a:pt x="75732" y="2603923"/>
                      <a:pt x="151465" y="2444044"/>
                      <a:pt x="190734" y="2303799"/>
                    </a:cubicBezTo>
                    <a:cubicBezTo>
                      <a:pt x="230003" y="2163554"/>
                      <a:pt x="218784" y="2052292"/>
                      <a:pt x="235613" y="1922331"/>
                    </a:cubicBezTo>
                    <a:cubicBezTo>
                      <a:pt x="252442" y="1792370"/>
                      <a:pt x="266467" y="1693263"/>
                      <a:pt x="291711" y="1524034"/>
                    </a:cubicBezTo>
                    <a:cubicBezTo>
                      <a:pt x="316955" y="1354805"/>
                      <a:pt x="355289" y="1094883"/>
                      <a:pt x="387078" y="906954"/>
                    </a:cubicBezTo>
                    <a:cubicBezTo>
                      <a:pt x="418867" y="719025"/>
                      <a:pt x="455331" y="532031"/>
                      <a:pt x="482445" y="396461"/>
                    </a:cubicBezTo>
                    <a:cubicBezTo>
                      <a:pt x="509559" y="260891"/>
                      <a:pt x="530128" y="158979"/>
                      <a:pt x="549762" y="93531"/>
                    </a:cubicBezTo>
                    <a:cubicBezTo>
                      <a:pt x="569396" y="28083"/>
                      <a:pt x="565657" y="-13055"/>
                      <a:pt x="600251" y="3774"/>
                    </a:cubicBezTo>
                    <a:cubicBezTo>
                      <a:pt x="634845" y="20603"/>
                      <a:pt x="713383" y="83247"/>
                      <a:pt x="757326" y="194508"/>
                    </a:cubicBezTo>
                    <a:cubicBezTo>
                      <a:pt x="801270" y="305769"/>
                      <a:pt x="828383" y="509592"/>
                      <a:pt x="863912" y="671342"/>
                    </a:cubicBezTo>
                    <a:cubicBezTo>
                      <a:pt x="899441" y="833092"/>
                      <a:pt x="939645" y="1033175"/>
                      <a:pt x="970499" y="1165006"/>
                    </a:cubicBezTo>
                    <a:cubicBezTo>
                      <a:pt x="1001353" y="1296837"/>
                      <a:pt x="1012572" y="1429602"/>
                      <a:pt x="1049036" y="1462326"/>
                    </a:cubicBezTo>
                    <a:cubicBezTo>
                      <a:pt x="1085500" y="1495050"/>
                      <a:pt x="1141597" y="1327690"/>
                      <a:pt x="1189281" y="1361349"/>
                    </a:cubicBezTo>
                    <a:cubicBezTo>
                      <a:pt x="1236965" y="1395008"/>
                      <a:pt x="1301478" y="1593222"/>
                      <a:pt x="1335137" y="1664280"/>
                    </a:cubicBezTo>
                    <a:cubicBezTo>
                      <a:pt x="1368796" y="1735338"/>
                      <a:pt x="1362251" y="1842858"/>
                      <a:pt x="1391235" y="1787695"/>
                    </a:cubicBezTo>
                    <a:cubicBezTo>
                      <a:pt x="1420219" y="1732532"/>
                      <a:pt x="1480992" y="1438016"/>
                      <a:pt x="1509041" y="1333300"/>
                    </a:cubicBezTo>
                    <a:cubicBezTo>
                      <a:pt x="1537090" y="1228584"/>
                      <a:pt x="1524935" y="1142567"/>
                      <a:pt x="1559529" y="1159396"/>
                    </a:cubicBezTo>
                    <a:cubicBezTo>
                      <a:pt x="1594123" y="1176225"/>
                      <a:pt x="1682010" y="1323016"/>
                      <a:pt x="1716604" y="1434277"/>
                    </a:cubicBezTo>
                    <a:cubicBezTo>
                      <a:pt x="1751198" y="1545538"/>
                      <a:pt x="1733433" y="1637165"/>
                      <a:pt x="1767092" y="1826964"/>
                    </a:cubicBezTo>
                    <a:cubicBezTo>
                      <a:pt x="1800751" y="2016763"/>
                      <a:pt x="1885833" y="2421605"/>
                      <a:pt x="1918557" y="2573070"/>
                    </a:cubicBezTo>
                    <a:cubicBezTo>
                      <a:pt x="1951281" y="2724535"/>
                      <a:pt x="1940062" y="2717990"/>
                      <a:pt x="1963436" y="2735754"/>
                    </a:cubicBezTo>
                    <a:cubicBezTo>
                      <a:pt x="1986810" y="2753518"/>
                      <a:pt x="2005510" y="2681526"/>
                      <a:pt x="2058803" y="2679656"/>
                    </a:cubicBezTo>
                    <a:cubicBezTo>
                      <a:pt x="2112096" y="2677786"/>
                      <a:pt x="2221487" y="2721730"/>
                      <a:pt x="2283195" y="2724535"/>
                    </a:cubicBezTo>
                    <a:cubicBezTo>
                      <a:pt x="2344903" y="2727340"/>
                      <a:pt x="2371083" y="2691811"/>
                      <a:pt x="2429051" y="2696486"/>
                    </a:cubicBezTo>
                    <a:cubicBezTo>
                      <a:pt x="2487019" y="2701161"/>
                      <a:pt x="2547792" y="2741365"/>
                      <a:pt x="2631004" y="2752584"/>
                    </a:cubicBezTo>
                    <a:cubicBezTo>
                      <a:pt x="2714216" y="2763803"/>
                      <a:pt x="2928324" y="2763803"/>
                      <a:pt x="2928324" y="2763803"/>
                    </a:cubicBezTo>
                    <a:cubicBezTo>
                      <a:pt x="3077919" y="2769413"/>
                      <a:pt x="3322882" y="2782503"/>
                      <a:pt x="3528575" y="2786243"/>
                    </a:cubicBezTo>
                    <a:cubicBezTo>
                      <a:pt x="3734268" y="2789983"/>
                      <a:pt x="4162484" y="2786243"/>
                      <a:pt x="4162484" y="2786243"/>
                    </a:cubicBezTo>
                    <a:lnTo>
                      <a:pt x="4925419" y="2791853"/>
                    </a:lnTo>
                    <a:cubicBezTo>
                      <a:pt x="5103998" y="2791853"/>
                      <a:pt x="5177861" y="2787178"/>
                      <a:pt x="5233959" y="2786243"/>
                    </a:cubicBezTo>
                    <a:cubicBezTo>
                      <a:pt x="5290057" y="2785308"/>
                      <a:pt x="5276032" y="2785775"/>
                      <a:pt x="5262008" y="2786243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 bwMode="auto">
              <a:xfrm>
                <a:off x="2900275" y="2113589"/>
                <a:ext cx="5340545" cy="2763944"/>
              </a:xfrm>
              <a:custGeom>
                <a:avLst/>
                <a:gdLst>
                  <a:gd name="connsiteX0" fmla="*/ 0 w 5340545"/>
                  <a:gd name="connsiteY0" fmla="*/ 2733292 h 2763944"/>
                  <a:gd name="connsiteX1" fmla="*/ 258051 w 5340545"/>
                  <a:gd name="connsiteY1" fmla="*/ 2329385 h 2763944"/>
                  <a:gd name="connsiteX2" fmla="*/ 392687 w 5340545"/>
                  <a:gd name="connsiteY2" fmla="*/ 1583280 h 2763944"/>
                  <a:gd name="connsiteX3" fmla="*/ 521713 w 5340545"/>
                  <a:gd name="connsiteY3" fmla="*/ 663270 h 2763944"/>
                  <a:gd name="connsiteX4" fmla="*/ 633909 w 5340545"/>
                  <a:gd name="connsiteY4" fmla="*/ 203265 h 2763944"/>
                  <a:gd name="connsiteX5" fmla="*/ 734886 w 5340545"/>
                  <a:gd name="connsiteY5" fmla="*/ 34971 h 2763944"/>
                  <a:gd name="connsiteX6" fmla="*/ 880741 w 5340545"/>
                  <a:gd name="connsiteY6" fmla="*/ 40580 h 2763944"/>
                  <a:gd name="connsiteX7" fmla="*/ 992937 w 5340545"/>
                  <a:gd name="connsiteY7" fmla="*/ 461317 h 2763944"/>
                  <a:gd name="connsiteX8" fmla="*/ 1054645 w 5340545"/>
                  <a:gd name="connsiteY8" fmla="*/ 775466 h 2763944"/>
                  <a:gd name="connsiteX9" fmla="*/ 1110743 w 5340545"/>
                  <a:gd name="connsiteY9" fmla="*/ 854004 h 2763944"/>
                  <a:gd name="connsiteX10" fmla="*/ 1222940 w 5340545"/>
                  <a:gd name="connsiteY10" fmla="*/ 663270 h 2763944"/>
                  <a:gd name="connsiteX11" fmla="*/ 1295867 w 5340545"/>
                  <a:gd name="connsiteY11" fmla="*/ 769856 h 2763944"/>
                  <a:gd name="connsiteX12" fmla="*/ 1335136 w 5340545"/>
                  <a:gd name="connsiteY12" fmla="*/ 966200 h 2763944"/>
                  <a:gd name="connsiteX13" fmla="*/ 1408064 w 5340545"/>
                  <a:gd name="connsiteY13" fmla="*/ 1280350 h 2763944"/>
                  <a:gd name="connsiteX14" fmla="*/ 1480991 w 5340545"/>
                  <a:gd name="connsiteY14" fmla="*/ 1325228 h 2763944"/>
                  <a:gd name="connsiteX15" fmla="*/ 1542699 w 5340545"/>
                  <a:gd name="connsiteY15" fmla="*/ 1055957 h 2763944"/>
                  <a:gd name="connsiteX16" fmla="*/ 1587578 w 5340545"/>
                  <a:gd name="connsiteY16" fmla="*/ 814735 h 2763944"/>
                  <a:gd name="connsiteX17" fmla="*/ 1638066 w 5340545"/>
                  <a:gd name="connsiteY17" fmla="*/ 764247 h 2763944"/>
                  <a:gd name="connsiteX18" fmla="*/ 1772702 w 5340545"/>
                  <a:gd name="connsiteY18" fmla="*/ 1213032 h 2763944"/>
                  <a:gd name="connsiteX19" fmla="*/ 1946606 w 5340545"/>
                  <a:gd name="connsiteY19" fmla="*/ 2306946 h 2763944"/>
                  <a:gd name="connsiteX20" fmla="*/ 2013924 w 5340545"/>
                  <a:gd name="connsiteY20" fmla="*/ 2430362 h 2763944"/>
                  <a:gd name="connsiteX21" fmla="*/ 2114900 w 5340545"/>
                  <a:gd name="connsiteY21" fmla="*/ 2469631 h 2763944"/>
                  <a:gd name="connsiteX22" fmla="*/ 2322464 w 5340545"/>
                  <a:gd name="connsiteY22" fmla="*/ 2621096 h 2763944"/>
                  <a:gd name="connsiteX23" fmla="*/ 2513197 w 5340545"/>
                  <a:gd name="connsiteY23" fmla="*/ 2632315 h 2763944"/>
                  <a:gd name="connsiteX24" fmla="*/ 2653443 w 5340545"/>
                  <a:gd name="connsiteY24" fmla="*/ 2694023 h 2763944"/>
                  <a:gd name="connsiteX25" fmla="*/ 2675882 w 5340545"/>
                  <a:gd name="connsiteY25" fmla="*/ 2761341 h 2763944"/>
                  <a:gd name="connsiteX26" fmla="*/ 2861006 w 5340545"/>
                  <a:gd name="connsiteY26" fmla="*/ 2750121 h 2763944"/>
                  <a:gd name="connsiteX27" fmla="*/ 3236864 w 5340545"/>
                  <a:gd name="connsiteY27" fmla="*/ 2750121 h 2763944"/>
                  <a:gd name="connsiteX28" fmla="*/ 3708088 w 5340545"/>
                  <a:gd name="connsiteY28" fmla="*/ 2755731 h 2763944"/>
                  <a:gd name="connsiteX29" fmla="*/ 4459804 w 5340545"/>
                  <a:gd name="connsiteY29" fmla="*/ 2744512 h 2763944"/>
                  <a:gd name="connsiteX30" fmla="*/ 4869320 w 5340545"/>
                  <a:gd name="connsiteY30" fmla="*/ 2750121 h 2763944"/>
                  <a:gd name="connsiteX31" fmla="*/ 5093713 w 5340545"/>
                  <a:gd name="connsiteY31" fmla="*/ 2750121 h 2763944"/>
                  <a:gd name="connsiteX32" fmla="*/ 5340545 w 5340545"/>
                  <a:gd name="connsiteY32" fmla="*/ 2755731 h 2763944"/>
                  <a:gd name="connsiteX33" fmla="*/ 5340545 w 5340545"/>
                  <a:gd name="connsiteY33" fmla="*/ 2755731 h 276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340545" h="2763944">
                    <a:moveTo>
                      <a:pt x="0" y="2733292"/>
                    </a:moveTo>
                    <a:cubicBezTo>
                      <a:pt x="96301" y="2627173"/>
                      <a:pt x="192603" y="2521054"/>
                      <a:pt x="258051" y="2329385"/>
                    </a:cubicBezTo>
                    <a:cubicBezTo>
                      <a:pt x="323499" y="2137716"/>
                      <a:pt x="348743" y="1860966"/>
                      <a:pt x="392687" y="1583280"/>
                    </a:cubicBezTo>
                    <a:cubicBezTo>
                      <a:pt x="436631" y="1305594"/>
                      <a:pt x="481509" y="893272"/>
                      <a:pt x="521713" y="663270"/>
                    </a:cubicBezTo>
                    <a:cubicBezTo>
                      <a:pt x="561917" y="433267"/>
                      <a:pt x="598380" y="307981"/>
                      <a:pt x="633909" y="203265"/>
                    </a:cubicBezTo>
                    <a:cubicBezTo>
                      <a:pt x="669438" y="98549"/>
                      <a:pt x="693747" y="62085"/>
                      <a:pt x="734886" y="34971"/>
                    </a:cubicBezTo>
                    <a:cubicBezTo>
                      <a:pt x="776025" y="7857"/>
                      <a:pt x="837733" y="-30478"/>
                      <a:pt x="880741" y="40580"/>
                    </a:cubicBezTo>
                    <a:cubicBezTo>
                      <a:pt x="923750" y="111638"/>
                      <a:pt x="963953" y="338836"/>
                      <a:pt x="992937" y="461317"/>
                    </a:cubicBezTo>
                    <a:cubicBezTo>
                      <a:pt x="1021921" y="583798"/>
                      <a:pt x="1035011" y="710018"/>
                      <a:pt x="1054645" y="775466"/>
                    </a:cubicBezTo>
                    <a:cubicBezTo>
                      <a:pt x="1074279" y="840914"/>
                      <a:pt x="1082694" y="872703"/>
                      <a:pt x="1110743" y="854004"/>
                    </a:cubicBezTo>
                    <a:cubicBezTo>
                      <a:pt x="1138792" y="835305"/>
                      <a:pt x="1192086" y="677295"/>
                      <a:pt x="1222940" y="663270"/>
                    </a:cubicBezTo>
                    <a:cubicBezTo>
                      <a:pt x="1253794" y="649245"/>
                      <a:pt x="1277168" y="719368"/>
                      <a:pt x="1295867" y="769856"/>
                    </a:cubicBezTo>
                    <a:cubicBezTo>
                      <a:pt x="1314566" y="820344"/>
                      <a:pt x="1316437" y="881118"/>
                      <a:pt x="1335136" y="966200"/>
                    </a:cubicBezTo>
                    <a:cubicBezTo>
                      <a:pt x="1353835" y="1051282"/>
                      <a:pt x="1383755" y="1220512"/>
                      <a:pt x="1408064" y="1280350"/>
                    </a:cubicBezTo>
                    <a:cubicBezTo>
                      <a:pt x="1432373" y="1340188"/>
                      <a:pt x="1458552" y="1362627"/>
                      <a:pt x="1480991" y="1325228"/>
                    </a:cubicBezTo>
                    <a:cubicBezTo>
                      <a:pt x="1503430" y="1287829"/>
                      <a:pt x="1524935" y="1141039"/>
                      <a:pt x="1542699" y="1055957"/>
                    </a:cubicBezTo>
                    <a:cubicBezTo>
                      <a:pt x="1560463" y="970875"/>
                      <a:pt x="1571684" y="863353"/>
                      <a:pt x="1587578" y="814735"/>
                    </a:cubicBezTo>
                    <a:cubicBezTo>
                      <a:pt x="1603472" y="766117"/>
                      <a:pt x="1607212" y="697864"/>
                      <a:pt x="1638066" y="764247"/>
                    </a:cubicBezTo>
                    <a:cubicBezTo>
                      <a:pt x="1668920" y="830630"/>
                      <a:pt x="1721279" y="955916"/>
                      <a:pt x="1772702" y="1213032"/>
                    </a:cubicBezTo>
                    <a:cubicBezTo>
                      <a:pt x="1824125" y="1470148"/>
                      <a:pt x="1906402" y="2104058"/>
                      <a:pt x="1946606" y="2306946"/>
                    </a:cubicBezTo>
                    <a:cubicBezTo>
                      <a:pt x="1986810" y="2509834"/>
                      <a:pt x="1985875" y="2403248"/>
                      <a:pt x="2013924" y="2430362"/>
                    </a:cubicBezTo>
                    <a:cubicBezTo>
                      <a:pt x="2041973" y="2457476"/>
                      <a:pt x="2063477" y="2437842"/>
                      <a:pt x="2114900" y="2469631"/>
                    </a:cubicBezTo>
                    <a:cubicBezTo>
                      <a:pt x="2166323" y="2501420"/>
                      <a:pt x="2256081" y="2593982"/>
                      <a:pt x="2322464" y="2621096"/>
                    </a:cubicBezTo>
                    <a:cubicBezTo>
                      <a:pt x="2388847" y="2648210"/>
                      <a:pt x="2458034" y="2620160"/>
                      <a:pt x="2513197" y="2632315"/>
                    </a:cubicBezTo>
                    <a:cubicBezTo>
                      <a:pt x="2568360" y="2644470"/>
                      <a:pt x="2626329" y="2672519"/>
                      <a:pt x="2653443" y="2694023"/>
                    </a:cubicBezTo>
                    <a:cubicBezTo>
                      <a:pt x="2680557" y="2715527"/>
                      <a:pt x="2641288" y="2751991"/>
                      <a:pt x="2675882" y="2761341"/>
                    </a:cubicBezTo>
                    <a:cubicBezTo>
                      <a:pt x="2710476" y="2770691"/>
                      <a:pt x="2767509" y="2751991"/>
                      <a:pt x="2861006" y="2750121"/>
                    </a:cubicBezTo>
                    <a:cubicBezTo>
                      <a:pt x="2954503" y="2748251"/>
                      <a:pt x="3236864" y="2750121"/>
                      <a:pt x="3236864" y="2750121"/>
                    </a:cubicBezTo>
                    <a:cubicBezTo>
                      <a:pt x="3378044" y="2751056"/>
                      <a:pt x="3504265" y="2756666"/>
                      <a:pt x="3708088" y="2755731"/>
                    </a:cubicBezTo>
                    <a:cubicBezTo>
                      <a:pt x="3911911" y="2754796"/>
                      <a:pt x="4459804" y="2744512"/>
                      <a:pt x="4459804" y="2744512"/>
                    </a:cubicBezTo>
                    <a:lnTo>
                      <a:pt x="4869320" y="2750121"/>
                    </a:lnTo>
                    <a:lnTo>
                      <a:pt x="5093713" y="2750121"/>
                    </a:lnTo>
                    <a:cubicBezTo>
                      <a:pt x="5172250" y="2751056"/>
                      <a:pt x="5340545" y="2755731"/>
                      <a:pt x="5340545" y="2755731"/>
                    </a:cubicBezTo>
                    <a:lnTo>
                      <a:pt x="5340545" y="2755731"/>
                    </a:lnTo>
                  </a:path>
                </a:pathLst>
              </a:cu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sp>
          <p:nvSpPr>
            <p:cNvPr id="37" name="Rectangle 36"/>
            <p:cNvSpPr/>
            <p:nvPr/>
          </p:nvSpPr>
          <p:spPr bwMode="auto">
            <a:xfrm>
              <a:off x="2900274" y="2057400"/>
              <a:ext cx="5340546" cy="2834360"/>
            </a:xfrm>
            <a:prstGeom prst="rect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cxnSp>
        <p:nvCxnSpPr>
          <p:cNvPr id="40" name="Straight Connector 39"/>
          <p:cNvCxnSpPr/>
          <p:nvPr/>
        </p:nvCxnSpPr>
        <p:spPr bwMode="auto">
          <a:xfrm>
            <a:off x="10344150" y="304800"/>
            <a:ext cx="685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10385523" y="529923"/>
            <a:ext cx="685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10188770" y="3606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Predicted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172700" y="116328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Observed</a:t>
            </a:r>
            <a:endParaRPr lang="en-US" sz="1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Explosion 2 43"/>
          <p:cNvSpPr/>
          <p:nvPr/>
        </p:nvSpPr>
        <p:spPr bwMode="auto">
          <a:xfrm>
            <a:off x="2632216" y="1600200"/>
            <a:ext cx="187184" cy="164485"/>
          </a:xfrm>
          <a:prstGeom prst="irregularSeal2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5" name="Explosion 2 44"/>
          <p:cNvSpPr/>
          <p:nvPr/>
        </p:nvSpPr>
        <p:spPr bwMode="auto">
          <a:xfrm>
            <a:off x="4156216" y="1600200"/>
            <a:ext cx="187184" cy="164485"/>
          </a:xfrm>
          <a:prstGeom prst="irregularSeal2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6" name="Explosion 2 45"/>
          <p:cNvSpPr/>
          <p:nvPr/>
        </p:nvSpPr>
        <p:spPr bwMode="auto">
          <a:xfrm>
            <a:off x="5527816" y="1600200"/>
            <a:ext cx="187184" cy="164485"/>
          </a:xfrm>
          <a:prstGeom prst="irregularSeal2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7" name="Explosion 2 46"/>
          <p:cNvSpPr/>
          <p:nvPr/>
        </p:nvSpPr>
        <p:spPr bwMode="auto">
          <a:xfrm>
            <a:off x="6899416" y="1600200"/>
            <a:ext cx="187184" cy="164485"/>
          </a:xfrm>
          <a:prstGeom prst="irregularSeal2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8" name="Explosion 2 47"/>
          <p:cNvSpPr/>
          <p:nvPr/>
        </p:nvSpPr>
        <p:spPr bwMode="auto">
          <a:xfrm>
            <a:off x="8271016" y="1600200"/>
            <a:ext cx="187184" cy="164485"/>
          </a:xfrm>
          <a:prstGeom prst="irregularSeal2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9" name="Isosceles Triangle 48"/>
          <p:cNvSpPr/>
          <p:nvPr/>
        </p:nvSpPr>
        <p:spPr bwMode="auto">
          <a:xfrm>
            <a:off x="3394364" y="1600200"/>
            <a:ext cx="187036" cy="147935"/>
          </a:xfrm>
          <a:prstGeom prst="triangle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0" name="Isosceles Triangle 49"/>
          <p:cNvSpPr/>
          <p:nvPr/>
        </p:nvSpPr>
        <p:spPr bwMode="auto">
          <a:xfrm>
            <a:off x="4842164" y="1600200"/>
            <a:ext cx="187036" cy="147935"/>
          </a:xfrm>
          <a:prstGeom prst="triangle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1" name="Isosceles Triangle 50"/>
          <p:cNvSpPr/>
          <p:nvPr/>
        </p:nvSpPr>
        <p:spPr bwMode="auto">
          <a:xfrm>
            <a:off x="6248400" y="1604665"/>
            <a:ext cx="187036" cy="147935"/>
          </a:xfrm>
          <a:prstGeom prst="triangle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2" name="Isosceles Triangle 51"/>
          <p:cNvSpPr/>
          <p:nvPr/>
        </p:nvSpPr>
        <p:spPr bwMode="auto">
          <a:xfrm>
            <a:off x="7585364" y="1604665"/>
            <a:ext cx="187036" cy="147935"/>
          </a:xfrm>
          <a:prstGeom prst="triangle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3" name="Isosceles Triangle 52"/>
          <p:cNvSpPr/>
          <p:nvPr/>
        </p:nvSpPr>
        <p:spPr bwMode="auto">
          <a:xfrm>
            <a:off x="9067800" y="1604665"/>
            <a:ext cx="187036" cy="147935"/>
          </a:xfrm>
          <a:prstGeom prst="triangle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15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4800"/>
            <a:ext cx="1215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RTM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7" t="10707" r="10467" b="17080"/>
          <a:stretch/>
        </p:blipFill>
        <p:spPr>
          <a:xfrm>
            <a:off x="1371600" y="2286000"/>
            <a:ext cx="9601200" cy="36576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grpSp>
        <p:nvGrpSpPr>
          <p:cNvPr id="15" name="Group 14"/>
          <p:cNvGrpSpPr/>
          <p:nvPr/>
        </p:nvGrpSpPr>
        <p:grpSpPr>
          <a:xfrm>
            <a:off x="4114800" y="5943598"/>
            <a:ext cx="7391400" cy="725535"/>
            <a:chOff x="4114800" y="5943598"/>
            <a:chExt cx="7391400" cy="725535"/>
          </a:xfrm>
        </p:grpSpPr>
        <p:sp>
          <p:nvSpPr>
            <p:cNvPr id="6" name="TextBox 5"/>
            <p:cNvSpPr txBox="1"/>
            <p:nvPr/>
          </p:nvSpPr>
          <p:spPr>
            <a:xfrm>
              <a:off x="4114800" y="5943599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77125" y="5943599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668000" y="5943598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43537" y="6207468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 (km)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7368" y="3429000"/>
            <a:ext cx="1069032" cy="1711583"/>
            <a:chOff x="607368" y="3429000"/>
            <a:chExt cx="1069032" cy="1711583"/>
          </a:xfrm>
        </p:grpSpPr>
        <p:sp>
          <p:nvSpPr>
            <p:cNvPr id="9" name="TextBox 8"/>
            <p:cNvSpPr txBox="1"/>
            <p:nvPr/>
          </p:nvSpPr>
          <p:spPr>
            <a:xfrm>
              <a:off x="990600" y="3429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90600" y="4678918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152401" y="3883967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</a:t>
              </a:r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(km)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6" name="Picture 15"/>
          <p:cNvPicPr preferRelativeResize="0">
            <a:picLocks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025" b="58796" l="23948" r="420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83" t="21928" r="55663" b="37108"/>
          <a:stretch/>
        </p:blipFill>
        <p:spPr>
          <a:xfrm>
            <a:off x="1390650" y="2324100"/>
            <a:ext cx="3943350" cy="1234440"/>
          </a:xfrm>
          <a:prstGeom prst="rect">
            <a:avLst/>
          </a:prstGeom>
          <a:ln w="38100">
            <a:noFill/>
          </a:ln>
        </p:spPr>
      </p:pic>
      <p:pic>
        <p:nvPicPr>
          <p:cNvPr id="17" name="Picture 16"/>
          <p:cNvPicPr preferRelativeResize="0">
            <a:picLocks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962" b="49238" l="56869" r="80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71" t="21928" r="17052" b="47727"/>
          <a:stretch/>
        </p:blipFill>
        <p:spPr>
          <a:xfrm>
            <a:off x="6400800" y="2438400"/>
            <a:ext cx="4876800" cy="914400"/>
          </a:xfrm>
          <a:prstGeom prst="rect">
            <a:avLst/>
          </a:prstGeom>
          <a:ln w="38100">
            <a:noFill/>
          </a:ln>
        </p:spPr>
      </p:pic>
      <p:pic>
        <p:nvPicPr>
          <p:cNvPr id="19" name="Picture 18"/>
          <p:cNvPicPr preferRelativeResize="0"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13332" r="8997" b="13336"/>
          <a:stretch/>
        </p:blipFill>
        <p:spPr>
          <a:xfrm>
            <a:off x="9220200" y="561187"/>
            <a:ext cx="2933700" cy="11636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2438400" y="3047999"/>
            <a:ext cx="7010400" cy="2194560"/>
            <a:chOff x="2438400" y="3047999"/>
            <a:chExt cx="7010400" cy="2194560"/>
          </a:xfrm>
        </p:grpSpPr>
        <p:sp>
          <p:nvSpPr>
            <p:cNvPr id="2" name="Rectangle 1"/>
            <p:cNvSpPr/>
            <p:nvPr/>
          </p:nvSpPr>
          <p:spPr bwMode="auto">
            <a:xfrm>
              <a:off x="2438400" y="3352799"/>
              <a:ext cx="2209800" cy="1355943"/>
            </a:xfrm>
            <a:prstGeom prst="rect">
              <a:avLst/>
            </a:prstGeom>
            <a:noFill/>
            <a:ln w="38100" cap="flat" cmpd="sng" algn="ctr">
              <a:solidFill>
                <a:srgbClr val="FFFF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239000" y="3047999"/>
              <a:ext cx="2209800" cy="2194560"/>
            </a:xfrm>
            <a:prstGeom prst="rect">
              <a:avLst/>
            </a:prstGeom>
            <a:noFill/>
            <a:ln w="38100" cap="flat" cmpd="sng" algn="ctr">
              <a:solidFill>
                <a:srgbClr val="FFFF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266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7" t="10707" r="10467" b="17080"/>
          <a:stretch/>
        </p:blipFill>
        <p:spPr>
          <a:xfrm>
            <a:off x="1371600" y="2286000"/>
            <a:ext cx="9601200" cy="36576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1215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LSRTM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025" b="58796" l="23948" r="420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83" t="21928" r="55663" b="37108"/>
          <a:stretch/>
        </p:blipFill>
        <p:spPr>
          <a:xfrm>
            <a:off x="1390650" y="2324100"/>
            <a:ext cx="3943350" cy="1234440"/>
          </a:xfrm>
          <a:prstGeom prst="rect">
            <a:avLst/>
          </a:prstGeom>
          <a:ln w="38100">
            <a:noFill/>
          </a:ln>
        </p:spPr>
      </p:pic>
      <p:pic>
        <p:nvPicPr>
          <p:cNvPr id="6" name="Picture 5"/>
          <p:cNvPicPr preferRelativeResize="0">
            <a:picLocks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962" b="49238" l="56869" r="80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71" t="21928" r="17052" b="47727"/>
          <a:stretch/>
        </p:blipFill>
        <p:spPr>
          <a:xfrm>
            <a:off x="6400800" y="2438400"/>
            <a:ext cx="4876800" cy="914400"/>
          </a:xfrm>
          <a:prstGeom prst="rect">
            <a:avLst/>
          </a:prstGeom>
          <a:ln w="38100"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607368" y="3429000"/>
            <a:ext cx="1069032" cy="1711583"/>
            <a:chOff x="607368" y="3429000"/>
            <a:chExt cx="1069032" cy="1711583"/>
          </a:xfrm>
        </p:grpSpPr>
        <p:sp>
          <p:nvSpPr>
            <p:cNvPr id="9" name="TextBox 8"/>
            <p:cNvSpPr txBox="1"/>
            <p:nvPr/>
          </p:nvSpPr>
          <p:spPr>
            <a:xfrm>
              <a:off x="990600" y="3429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90600" y="4678918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152401" y="3883967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</a:t>
              </a:r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(km)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14800" y="5943598"/>
            <a:ext cx="7391400" cy="725535"/>
            <a:chOff x="4114800" y="5943598"/>
            <a:chExt cx="7391400" cy="725535"/>
          </a:xfrm>
        </p:grpSpPr>
        <p:sp>
          <p:nvSpPr>
            <p:cNvPr id="13" name="TextBox 12"/>
            <p:cNvSpPr txBox="1"/>
            <p:nvPr/>
          </p:nvSpPr>
          <p:spPr>
            <a:xfrm>
              <a:off x="4114800" y="5943599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77125" y="5943599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668000" y="5943598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43537" y="6207468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 (km)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7" name="Picture 16"/>
          <p:cNvPicPr preferRelativeResize="0"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13332" r="8997" b="13336"/>
          <a:stretch/>
        </p:blipFill>
        <p:spPr>
          <a:xfrm>
            <a:off x="9220200" y="561187"/>
            <a:ext cx="2933700" cy="11636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18" name="Group 17"/>
          <p:cNvGrpSpPr/>
          <p:nvPr/>
        </p:nvGrpSpPr>
        <p:grpSpPr>
          <a:xfrm>
            <a:off x="2438400" y="3047999"/>
            <a:ext cx="7010400" cy="2194560"/>
            <a:chOff x="2438400" y="3047999"/>
            <a:chExt cx="7010400" cy="219456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2438400" y="3352799"/>
              <a:ext cx="2209800" cy="1355943"/>
            </a:xfrm>
            <a:prstGeom prst="rect">
              <a:avLst/>
            </a:prstGeom>
            <a:noFill/>
            <a:ln w="38100" cap="flat" cmpd="sng" algn="ctr">
              <a:solidFill>
                <a:srgbClr val="FFFF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7239000" y="3047999"/>
              <a:ext cx="2209800" cy="2194560"/>
            </a:xfrm>
            <a:prstGeom prst="rect">
              <a:avLst/>
            </a:prstGeom>
            <a:noFill/>
            <a:ln w="38100" cap="flat" cmpd="sng" algn="ctr">
              <a:solidFill>
                <a:srgbClr val="FFFF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444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325" y="1335590"/>
            <a:ext cx="73914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 of WQ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Numerical Examples</a:t>
            </a:r>
          </a:p>
          <a:p>
            <a:pPr>
              <a:lnSpc>
                <a:spcPts val="3000"/>
              </a:lnSpc>
            </a:pP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0" lvl="2" indent="-4572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Synthetic Data Examples</a:t>
            </a:r>
          </a:p>
          <a:p>
            <a:pPr lvl="2">
              <a:lnSpc>
                <a:spcPts val="3000"/>
              </a:lnSpc>
            </a:pPr>
            <a:endParaRPr lang="en-US" sz="3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0" lvl="2" indent="-4572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Data Example		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Limitations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803" y="2819400"/>
            <a:ext cx="2955497" cy="1175449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650" y="4114800"/>
            <a:ext cx="3040150" cy="12954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7772401" y="1124373"/>
            <a:ext cx="4236396" cy="1691913"/>
            <a:chOff x="5791200" y="3133542"/>
            <a:chExt cx="4774677" cy="321024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3276600"/>
              <a:ext cx="4572000" cy="2295845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</p:pic>
        <p:cxnSp>
          <p:nvCxnSpPr>
            <p:cNvPr id="25" name="Straight Connector 24"/>
            <p:cNvCxnSpPr/>
            <p:nvPr/>
          </p:nvCxnSpPr>
          <p:spPr bwMode="auto">
            <a:xfrm>
              <a:off x="8606112" y="3534306"/>
              <a:ext cx="56000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8606112" y="3933103"/>
              <a:ext cx="56000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9126250" y="3133542"/>
              <a:ext cx="1434478" cy="759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Predicted</a:t>
              </a:r>
              <a:endPara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131399" y="3591302"/>
              <a:ext cx="1434478" cy="759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Observed</a:t>
              </a:r>
              <a:endParaRPr lang="en-US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>
              <a:off x="7315200" y="3276600"/>
              <a:ext cx="76200" cy="232271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6934200" y="3290806"/>
              <a:ext cx="76200" cy="232271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92D05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6569237" y="5572444"/>
                  <a:ext cx="762000" cy="7591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92D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92D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92D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92D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9237" y="5572444"/>
                  <a:ext cx="762000" cy="75917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7192629" y="5584612"/>
                  <a:ext cx="762000" cy="7591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𝑐𝑎𝑙𝑐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2629" y="5584612"/>
                  <a:ext cx="762000" cy="75917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604"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1896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 LSRTM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7368" y="2286000"/>
            <a:ext cx="10898832" cy="4383133"/>
            <a:chOff x="607368" y="2286000"/>
            <a:chExt cx="10898832" cy="4383133"/>
          </a:xfrm>
        </p:grpSpPr>
        <p:pic>
          <p:nvPicPr>
            <p:cNvPr id="3" name="Picture 2"/>
            <p:cNvPicPr preferRelativeResize="0"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87" t="10707" r="10467" b="17080"/>
            <a:stretch/>
          </p:blipFill>
          <p:spPr>
            <a:xfrm>
              <a:off x="1371600" y="2286000"/>
              <a:ext cx="9601200" cy="3657600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</p:pic>
        <p:pic>
          <p:nvPicPr>
            <p:cNvPr id="5" name="Picture 4"/>
            <p:cNvPicPr preferRelativeResize="0"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83" t="21928" r="55663" b="37108"/>
            <a:stretch/>
          </p:blipFill>
          <p:spPr>
            <a:xfrm>
              <a:off x="1390650" y="2324100"/>
              <a:ext cx="3943350" cy="1234440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6" name="Picture 5"/>
            <p:cNvPicPr preferRelativeResize="0"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71" t="21928" r="17052" b="47727"/>
            <a:stretch/>
          </p:blipFill>
          <p:spPr>
            <a:xfrm>
              <a:off x="6400800" y="2438400"/>
              <a:ext cx="4876800" cy="914400"/>
            </a:xfrm>
            <a:prstGeom prst="rect">
              <a:avLst/>
            </a:prstGeom>
            <a:ln w="38100">
              <a:noFill/>
            </a:ln>
          </p:spPr>
        </p:pic>
        <p:grpSp>
          <p:nvGrpSpPr>
            <p:cNvPr id="7" name="Group 6"/>
            <p:cNvGrpSpPr/>
            <p:nvPr/>
          </p:nvGrpSpPr>
          <p:grpSpPr>
            <a:xfrm>
              <a:off x="607368" y="3429000"/>
              <a:ext cx="1069032" cy="1711583"/>
              <a:chOff x="607368" y="3429000"/>
              <a:chExt cx="1069032" cy="1711583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990600" y="34290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990600" y="4678918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16200000">
                <a:off x="152401" y="3883967"/>
                <a:ext cx="137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Z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(km)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114800" y="5943598"/>
              <a:ext cx="7391400" cy="725535"/>
              <a:chOff x="4114800" y="5943598"/>
              <a:chExt cx="7391400" cy="725535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114800" y="5943599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477125" y="5943599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0668000" y="5943598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43537" y="6207468"/>
                <a:ext cx="137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 (km)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18" name="Picture 17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13332" r="8997" b="13336"/>
          <a:stretch/>
        </p:blipFill>
        <p:spPr>
          <a:xfrm>
            <a:off x="9220200" y="561187"/>
            <a:ext cx="2933700" cy="11636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19" name="Group 18"/>
          <p:cNvGrpSpPr/>
          <p:nvPr/>
        </p:nvGrpSpPr>
        <p:grpSpPr>
          <a:xfrm>
            <a:off x="2438400" y="3047999"/>
            <a:ext cx="7010400" cy="2194560"/>
            <a:chOff x="2438400" y="3047999"/>
            <a:chExt cx="7010400" cy="219456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2438400" y="3352799"/>
              <a:ext cx="2209800" cy="1355943"/>
            </a:xfrm>
            <a:prstGeom prst="rect">
              <a:avLst/>
            </a:prstGeom>
            <a:noFill/>
            <a:ln w="38100" cap="flat" cmpd="sng" algn="ctr">
              <a:solidFill>
                <a:srgbClr val="FFFF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7239000" y="3047999"/>
              <a:ext cx="2209800" cy="2194560"/>
            </a:xfrm>
            <a:prstGeom prst="rect">
              <a:avLst/>
            </a:prstGeom>
            <a:noFill/>
            <a:ln w="38100" cap="flat" cmpd="sng" algn="ctr">
              <a:solidFill>
                <a:srgbClr val="FFFF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500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48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RTM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7" t="10707" r="10467" b="17080"/>
          <a:stretch/>
        </p:blipFill>
        <p:spPr>
          <a:xfrm>
            <a:off x="1371600" y="2286000"/>
            <a:ext cx="9601200" cy="36576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grpSp>
        <p:nvGrpSpPr>
          <p:cNvPr id="15" name="Group 14"/>
          <p:cNvGrpSpPr/>
          <p:nvPr/>
        </p:nvGrpSpPr>
        <p:grpSpPr>
          <a:xfrm>
            <a:off x="4114800" y="5943598"/>
            <a:ext cx="7391400" cy="725535"/>
            <a:chOff x="4114800" y="5943598"/>
            <a:chExt cx="7391400" cy="725535"/>
          </a:xfrm>
        </p:grpSpPr>
        <p:sp>
          <p:nvSpPr>
            <p:cNvPr id="6" name="TextBox 5"/>
            <p:cNvSpPr txBox="1"/>
            <p:nvPr/>
          </p:nvSpPr>
          <p:spPr>
            <a:xfrm>
              <a:off x="4114800" y="5943599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77125" y="5943599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668000" y="5943598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43537" y="6207468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 (km)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7368" y="3429000"/>
            <a:ext cx="1069032" cy="1711583"/>
            <a:chOff x="607368" y="3429000"/>
            <a:chExt cx="1069032" cy="1711583"/>
          </a:xfrm>
        </p:grpSpPr>
        <p:sp>
          <p:nvSpPr>
            <p:cNvPr id="9" name="TextBox 8"/>
            <p:cNvSpPr txBox="1"/>
            <p:nvPr/>
          </p:nvSpPr>
          <p:spPr>
            <a:xfrm>
              <a:off x="990600" y="3429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90600" y="4678918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152401" y="3883967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</a:t>
              </a:r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(km)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6" name="Picture 15"/>
          <p:cNvPicPr preferRelativeResize="0">
            <a:picLocks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025" b="58796" l="23948" r="420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83" t="21928" r="55663" b="37108"/>
          <a:stretch/>
        </p:blipFill>
        <p:spPr>
          <a:xfrm>
            <a:off x="1390650" y="2324100"/>
            <a:ext cx="3943350" cy="1234440"/>
          </a:xfrm>
          <a:prstGeom prst="rect">
            <a:avLst/>
          </a:prstGeom>
          <a:ln w="38100">
            <a:noFill/>
          </a:ln>
        </p:spPr>
      </p:pic>
      <p:pic>
        <p:nvPicPr>
          <p:cNvPr id="17" name="Picture 16"/>
          <p:cNvPicPr preferRelativeResize="0">
            <a:picLocks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962" b="49238" l="56869" r="80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71" t="21928" r="17052" b="47727"/>
          <a:stretch/>
        </p:blipFill>
        <p:spPr>
          <a:xfrm>
            <a:off x="6400800" y="2438400"/>
            <a:ext cx="4876800" cy="914400"/>
          </a:xfrm>
          <a:prstGeom prst="rect">
            <a:avLst/>
          </a:prstGeom>
          <a:ln w="38100">
            <a:noFill/>
          </a:ln>
        </p:spPr>
      </p:pic>
      <p:pic>
        <p:nvPicPr>
          <p:cNvPr id="19" name="Picture 18"/>
          <p:cNvPicPr preferRelativeResize="0"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13332" r="8997" b="13336"/>
          <a:stretch/>
        </p:blipFill>
        <p:spPr>
          <a:xfrm>
            <a:off x="9220200" y="561187"/>
            <a:ext cx="2933700" cy="11636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2438400" y="3047999"/>
            <a:ext cx="7010400" cy="2194560"/>
            <a:chOff x="2438400" y="3047999"/>
            <a:chExt cx="7010400" cy="2194560"/>
          </a:xfrm>
        </p:grpSpPr>
        <p:sp>
          <p:nvSpPr>
            <p:cNvPr id="2" name="Rectangle 1"/>
            <p:cNvSpPr/>
            <p:nvPr/>
          </p:nvSpPr>
          <p:spPr bwMode="auto">
            <a:xfrm>
              <a:off x="2438400" y="3352799"/>
              <a:ext cx="2209800" cy="1355943"/>
            </a:xfrm>
            <a:prstGeom prst="rect">
              <a:avLst/>
            </a:prstGeom>
            <a:noFill/>
            <a:ln w="38100" cap="flat" cmpd="sng" algn="ctr">
              <a:solidFill>
                <a:srgbClr val="FFFF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239000" y="3047999"/>
              <a:ext cx="2209800" cy="2194560"/>
            </a:xfrm>
            <a:prstGeom prst="rect">
              <a:avLst/>
            </a:prstGeom>
            <a:noFill/>
            <a:ln w="38100" cap="flat" cmpd="sng" algn="ctr">
              <a:solidFill>
                <a:srgbClr val="FFFF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124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311929"/>
            <a:ext cx="73914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 of WQ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Numerical Examples</a:t>
            </a:r>
          </a:p>
          <a:p>
            <a:pPr>
              <a:lnSpc>
                <a:spcPts val="3000"/>
              </a:lnSpc>
            </a:pP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0" lvl="2" indent="-4572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Synthetic Data Examples</a:t>
            </a:r>
          </a:p>
          <a:p>
            <a:pPr lvl="2">
              <a:lnSpc>
                <a:spcPts val="3000"/>
              </a:lnSpc>
            </a:pPr>
            <a:endParaRPr lang="en-US" sz="3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0" lvl="2" indent="-4572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Data Example		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Limitations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02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8"/>
          <p:cNvSpPr>
            <a:spLocks/>
          </p:cNvSpPr>
          <p:nvPr/>
        </p:nvSpPr>
        <p:spPr bwMode="auto">
          <a:xfrm>
            <a:off x="2286000" y="1981200"/>
            <a:ext cx="6997700" cy="131763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168" y="40"/>
              </a:cxn>
              <a:cxn ang="0">
                <a:pos x="180" y="4"/>
              </a:cxn>
              <a:cxn ang="0">
                <a:pos x="252" y="28"/>
              </a:cxn>
              <a:cxn ang="0">
                <a:pos x="336" y="28"/>
              </a:cxn>
              <a:cxn ang="0">
                <a:pos x="444" y="64"/>
              </a:cxn>
              <a:cxn ang="0">
                <a:pos x="624" y="64"/>
              </a:cxn>
              <a:cxn ang="0">
                <a:pos x="696" y="40"/>
              </a:cxn>
              <a:cxn ang="0">
                <a:pos x="732" y="28"/>
              </a:cxn>
              <a:cxn ang="0">
                <a:pos x="1032" y="16"/>
              </a:cxn>
              <a:cxn ang="0">
                <a:pos x="1392" y="28"/>
              </a:cxn>
              <a:cxn ang="0">
                <a:pos x="1488" y="52"/>
              </a:cxn>
              <a:cxn ang="0">
                <a:pos x="1524" y="76"/>
              </a:cxn>
              <a:cxn ang="0">
                <a:pos x="1500" y="76"/>
              </a:cxn>
            </a:cxnLst>
            <a:rect l="0" t="0" r="r" b="b"/>
            <a:pathLst>
              <a:path w="1528" h="83">
                <a:moveTo>
                  <a:pt x="0" y="28"/>
                </a:moveTo>
                <a:cubicBezTo>
                  <a:pt x="58" y="36"/>
                  <a:pt x="113" y="58"/>
                  <a:pt x="168" y="40"/>
                </a:cubicBezTo>
                <a:cubicBezTo>
                  <a:pt x="172" y="28"/>
                  <a:pt x="167" y="6"/>
                  <a:pt x="180" y="4"/>
                </a:cubicBezTo>
                <a:cubicBezTo>
                  <a:pt x="205" y="0"/>
                  <a:pt x="252" y="28"/>
                  <a:pt x="252" y="28"/>
                </a:cubicBezTo>
                <a:cubicBezTo>
                  <a:pt x="299" y="12"/>
                  <a:pt x="281" y="11"/>
                  <a:pt x="336" y="28"/>
                </a:cubicBezTo>
                <a:cubicBezTo>
                  <a:pt x="372" y="39"/>
                  <a:pt x="444" y="64"/>
                  <a:pt x="444" y="64"/>
                </a:cubicBezTo>
                <a:cubicBezTo>
                  <a:pt x="546" y="30"/>
                  <a:pt x="389" y="77"/>
                  <a:pt x="624" y="64"/>
                </a:cubicBezTo>
                <a:cubicBezTo>
                  <a:pt x="649" y="63"/>
                  <a:pt x="672" y="48"/>
                  <a:pt x="696" y="40"/>
                </a:cubicBezTo>
                <a:cubicBezTo>
                  <a:pt x="708" y="36"/>
                  <a:pt x="732" y="28"/>
                  <a:pt x="732" y="28"/>
                </a:cubicBezTo>
                <a:cubicBezTo>
                  <a:pt x="835" y="37"/>
                  <a:pt x="931" y="50"/>
                  <a:pt x="1032" y="16"/>
                </a:cubicBezTo>
                <a:cubicBezTo>
                  <a:pt x="1149" y="55"/>
                  <a:pt x="1272" y="40"/>
                  <a:pt x="1392" y="28"/>
                </a:cubicBezTo>
                <a:cubicBezTo>
                  <a:pt x="1449" y="9"/>
                  <a:pt x="1419" y="9"/>
                  <a:pt x="1488" y="52"/>
                </a:cubicBezTo>
                <a:cubicBezTo>
                  <a:pt x="1500" y="60"/>
                  <a:pt x="1518" y="63"/>
                  <a:pt x="1524" y="76"/>
                </a:cubicBezTo>
                <a:cubicBezTo>
                  <a:pt x="1528" y="83"/>
                  <a:pt x="1508" y="76"/>
                  <a:pt x="1500" y="76"/>
                </a:cubicBez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Line 24"/>
          <p:cNvSpPr>
            <a:spLocks noChangeShapeType="1"/>
          </p:cNvSpPr>
          <p:nvPr/>
        </p:nvSpPr>
        <p:spPr bwMode="auto">
          <a:xfrm>
            <a:off x="7760174" y="2044700"/>
            <a:ext cx="0" cy="3124200"/>
          </a:xfrm>
          <a:prstGeom prst="line">
            <a:avLst/>
          </a:prstGeom>
          <a:noFill/>
          <a:ln w="57150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5"/>
          <p:cNvSpPr>
            <a:spLocks noChangeArrowheads="1"/>
          </p:cNvSpPr>
          <p:nvPr/>
        </p:nvSpPr>
        <p:spPr bwMode="auto">
          <a:xfrm>
            <a:off x="7607299" y="1807368"/>
            <a:ext cx="380137" cy="226616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Line 24"/>
          <p:cNvSpPr>
            <a:spLocks noChangeShapeType="1"/>
          </p:cNvSpPr>
          <p:nvPr/>
        </p:nvSpPr>
        <p:spPr bwMode="auto">
          <a:xfrm>
            <a:off x="3568700" y="2044699"/>
            <a:ext cx="0" cy="3505201"/>
          </a:xfrm>
          <a:prstGeom prst="line">
            <a:avLst/>
          </a:prstGeom>
          <a:noFill/>
          <a:ln w="57150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utoShape 33"/>
          <p:cNvSpPr>
            <a:spLocks noChangeArrowheads="1"/>
          </p:cNvSpPr>
          <p:nvPr/>
        </p:nvSpPr>
        <p:spPr bwMode="auto">
          <a:xfrm>
            <a:off x="3416300" y="3035299"/>
            <a:ext cx="358310" cy="152401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utoShape 33"/>
          <p:cNvSpPr>
            <a:spLocks noChangeArrowheads="1"/>
          </p:cNvSpPr>
          <p:nvPr/>
        </p:nvSpPr>
        <p:spPr bwMode="auto">
          <a:xfrm>
            <a:off x="3438990" y="3340099"/>
            <a:ext cx="358310" cy="152401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utoShape 33"/>
          <p:cNvSpPr>
            <a:spLocks noChangeArrowheads="1"/>
          </p:cNvSpPr>
          <p:nvPr/>
        </p:nvSpPr>
        <p:spPr bwMode="auto">
          <a:xfrm>
            <a:off x="3416300" y="3644899"/>
            <a:ext cx="358310" cy="152401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33"/>
          <p:cNvSpPr>
            <a:spLocks noChangeArrowheads="1"/>
          </p:cNvSpPr>
          <p:nvPr/>
        </p:nvSpPr>
        <p:spPr bwMode="auto">
          <a:xfrm>
            <a:off x="3438990" y="2730499"/>
            <a:ext cx="358310" cy="152401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AutoShape 33"/>
          <p:cNvSpPr>
            <a:spLocks noChangeArrowheads="1"/>
          </p:cNvSpPr>
          <p:nvPr/>
        </p:nvSpPr>
        <p:spPr bwMode="auto">
          <a:xfrm>
            <a:off x="3416300" y="5092699"/>
            <a:ext cx="358310" cy="152401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AutoShape 33"/>
          <p:cNvSpPr>
            <a:spLocks noChangeArrowheads="1"/>
          </p:cNvSpPr>
          <p:nvPr/>
        </p:nvSpPr>
        <p:spPr bwMode="auto">
          <a:xfrm>
            <a:off x="3416300" y="5397499"/>
            <a:ext cx="358310" cy="152401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Left Brace 17"/>
          <p:cNvSpPr/>
          <p:nvPr/>
        </p:nvSpPr>
        <p:spPr>
          <a:xfrm>
            <a:off x="3263900" y="2044699"/>
            <a:ext cx="76200" cy="762001"/>
          </a:xfrm>
          <a:prstGeom prst="leftBrace">
            <a:avLst/>
          </a:prstGeom>
          <a:ln>
            <a:solidFill>
              <a:srgbClr val="FFFF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25700" y="2132568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m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eft Brace 19"/>
          <p:cNvSpPr/>
          <p:nvPr/>
        </p:nvSpPr>
        <p:spPr>
          <a:xfrm>
            <a:off x="3294381" y="3416299"/>
            <a:ext cx="45719" cy="381001"/>
          </a:xfrm>
          <a:prstGeom prst="leftBrace">
            <a:avLst/>
          </a:prstGeom>
          <a:ln>
            <a:solidFill>
              <a:srgbClr val="FFFF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81919" y="3380313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3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eft Brace 21"/>
          <p:cNvSpPr/>
          <p:nvPr/>
        </p:nvSpPr>
        <p:spPr>
          <a:xfrm>
            <a:off x="2336800" y="2044700"/>
            <a:ext cx="88900" cy="3352799"/>
          </a:xfrm>
          <a:prstGeom prst="leftBrace">
            <a:avLst/>
          </a:prstGeom>
          <a:ln>
            <a:solidFill>
              <a:srgbClr val="FFFF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82700" y="3580368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305 m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11500" y="57023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98 sources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ight Brace 24"/>
          <p:cNvSpPr/>
          <p:nvPr/>
        </p:nvSpPr>
        <p:spPr>
          <a:xfrm>
            <a:off x="9131300" y="2112963"/>
            <a:ext cx="76200" cy="3055937"/>
          </a:xfrm>
          <a:prstGeom prst="rightBrace">
            <a:avLst/>
          </a:prstGeom>
          <a:ln>
            <a:solidFill>
              <a:srgbClr val="FFFF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31300" y="3732768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293 m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ight Brace 26"/>
          <p:cNvSpPr/>
          <p:nvPr/>
        </p:nvSpPr>
        <p:spPr>
          <a:xfrm>
            <a:off x="8064500" y="2044699"/>
            <a:ext cx="152400" cy="457201"/>
          </a:xfrm>
          <a:prstGeom prst="rightBrace">
            <a:avLst/>
          </a:prstGeom>
          <a:ln>
            <a:solidFill>
              <a:srgbClr val="FFFF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ight Brace 27"/>
          <p:cNvSpPr/>
          <p:nvPr/>
        </p:nvSpPr>
        <p:spPr>
          <a:xfrm>
            <a:off x="8064500" y="3108225"/>
            <a:ext cx="94028" cy="384276"/>
          </a:xfrm>
          <a:prstGeom prst="rightBrace">
            <a:avLst/>
          </a:prstGeom>
          <a:ln>
            <a:solidFill>
              <a:srgbClr val="FFFF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79741" y="2050534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m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70103" y="3016189"/>
            <a:ext cx="1066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3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97700" y="51689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96 receivers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33"/>
          <p:cNvSpPr>
            <a:spLocks noChangeArrowheads="1"/>
          </p:cNvSpPr>
          <p:nvPr/>
        </p:nvSpPr>
        <p:spPr bwMode="auto">
          <a:xfrm>
            <a:off x="3416300" y="1663701"/>
            <a:ext cx="358310" cy="3810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797300" y="1854200"/>
            <a:ext cx="3810000" cy="0"/>
          </a:xfrm>
          <a:prstGeom prst="straightConnector1">
            <a:avLst/>
          </a:prstGeom>
          <a:ln>
            <a:solidFill>
              <a:srgbClr val="FFFFFF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68900" y="1446768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183 m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02300" y="57023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Data Sampling: ¼ </a:t>
            </a:r>
            <a:r>
              <a:rPr lang="en-US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ms</a:t>
            </a:r>
            <a:endParaRPr 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Total Record Length: 0.375 s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Arrow Connector 35"/>
          <p:cNvCxnSpPr>
            <a:stCxn id="9" idx="3"/>
          </p:cNvCxnSpPr>
          <p:nvPr/>
        </p:nvCxnSpPr>
        <p:spPr>
          <a:xfrm>
            <a:off x="3774610" y="3691783"/>
            <a:ext cx="1699090" cy="1096117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473700" y="3503216"/>
            <a:ext cx="2181117" cy="1284684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797300" y="3492500"/>
            <a:ext cx="3880207" cy="188567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3873500" y="2425700"/>
            <a:ext cx="3881071" cy="1255367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607902" y="4724111"/>
            <a:ext cx="4191000" cy="2286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827102" y="4918957"/>
            <a:ext cx="1600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Reflector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3048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Crosswell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Field Data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AutoShape 25"/>
          <p:cNvSpPr>
            <a:spLocks noChangeArrowheads="1"/>
          </p:cNvSpPr>
          <p:nvPr/>
        </p:nvSpPr>
        <p:spPr bwMode="auto">
          <a:xfrm>
            <a:off x="7665450" y="2375220"/>
            <a:ext cx="188011" cy="148472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AutoShape 25"/>
          <p:cNvSpPr>
            <a:spLocks noChangeArrowheads="1"/>
          </p:cNvSpPr>
          <p:nvPr/>
        </p:nvSpPr>
        <p:spPr bwMode="auto">
          <a:xfrm>
            <a:off x="7665450" y="3439296"/>
            <a:ext cx="188011" cy="148472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AutoShape 25"/>
          <p:cNvSpPr>
            <a:spLocks noChangeArrowheads="1"/>
          </p:cNvSpPr>
          <p:nvPr/>
        </p:nvSpPr>
        <p:spPr bwMode="auto">
          <a:xfrm>
            <a:off x="7656620" y="4913719"/>
            <a:ext cx="188011" cy="148472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AutoShape 25"/>
          <p:cNvSpPr>
            <a:spLocks noChangeArrowheads="1"/>
          </p:cNvSpPr>
          <p:nvPr/>
        </p:nvSpPr>
        <p:spPr bwMode="auto">
          <a:xfrm>
            <a:off x="7660589" y="3048000"/>
            <a:ext cx="188011" cy="148472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449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Crosswell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Field Data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8002" r="23439" b="13599"/>
          <a:stretch/>
        </p:blipFill>
        <p:spPr>
          <a:xfrm>
            <a:off x="1069848" y="1755648"/>
            <a:ext cx="3931920" cy="44805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7" t="8002" r="14685" b="13599"/>
          <a:stretch/>
        </p:blipFill>
        <p:spPr>
          <a:xfrm>
            <a:off x="5257800" y="1755648"/>
            <a:ext cx="365760" cy="44805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35" name="Group 34"/>
          <p:cNvGrpSpPr/>
          <p:nvPr/>
        </p:nvGrpSpPr>
        <p:grpSpPr>
          <a:xfrm>
            <a:off x="100113" y="2743200"/>
            <a:ext cx="969735" cy="3219510"/>
            <a:chOff x="100113" y="2743200"/>
            <a:chExt cx="969735" cy="3219510"/>
          </a:xfrm>
        </p:grpSpPr>
        <p:sp>
          <p:nvSpPr>
            <p:cNvPr id="14" name="TextBox 13"/>
            <p:cNvSpPr txBox="1"/>
            <p:nvPr/>
          </p:nvSpPr>
          <p:spPr>
            <a:xfrm rot="16200000">
              <a:off x="-766632" y="4089594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 (m)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0248" y="2743200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0248" y="4089594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00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0248" y="5562600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300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52600" y="6226683"/>
            <a:ext cx="2895600" cy="650367"/>
            <a:chOff x="1752600" y="6226683"/>
            <a:chExt cx="2895600" cy="650367"/>
          </a:xfrm>
        </p:grpSpPr>
        <p:sp>
          <p:nvSpPr>
            <p:cNvPr id="10" name="TextBox 9"/>
            <p:cNvSpPr txBox="1"/>
            <p:nvPr/>
          </p:nvSpPr>
          <p:spPr>
            <a:xfrm>
              <a:off x="1752600" y="6226683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34640" y="6226683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38600" y="6229290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150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53640" y="6476940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 (m)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157216" y="1355538"/>
            <a:ext cx="777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m/s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79775" y="2343090"/>
            <a:ext cx="777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71393" y="3405318"/>
            <a:ext cx="777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1.9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71393" y="4489704"/>
            <a:ext cx="777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1.7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79775" y="5553075"/>
            <a:ext cx="777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4034" y="1253306"/>
            <a:ext cx="424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Velocity Tomogram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556248" y="1231125"/>
            <a:ext cx="5329047" cy="5655450"/>
            <a:chOff x="6556248" y="1231125"/>
            <a:chExt cx="5329047" cy="5655450"/>
          </a:xfrm>
        </p:grpSpPr>
        <p:pic>
          <p:nvPicPr>
            <p:cNvPr id="5" name="Picture 4"/>
            <p:cNvPicPr preferRelativeResize="0"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63" t="8799" r="23677" b="12800"/>
            <a:stretch/>
          </p:blipFill>
          <p:spPr>
            <a:xfrm>
              <a:off x="6556248" y="1755648"/>
              <a:ext cx="3931920" cy="448056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6" name="Picture 5"/>
            <p:cNvPicPr preferRelativeResize="0"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04" t="8799" r="14207" b="12800"/>
            <a:stretch/>
          </p:blipFill>
          <p:spPr>
            <a:xfrm>
              <a:off x="10899648" y="1755648"/>
              <a:ext cx="365760" cy="4480560"/>
            </a:xfrm>
            <a:prstGeom prst="rect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</p:pic>
        <p:grpSp>
          <p:nvGrpSpPr>
            <p:cNvPr id="16" name="Group 15"/>
            <p:cNvGrpSpPr/>
            <p:nvPr/>
          </p:nvGrpSpPr>
          <p:grpSpPr>
            <a:xfrm>
              <a:off x="7353300" y="6236208"/>
              <a:ext cx="2895600" cy="650367"/>
              <a:chOff x="1752600" y="6226683"/>
              <a:chExt cx="2895600" cy="65036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752600" y="6226683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834640" y="6226683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100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038600" y="6229290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150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453640" y="6476940"/>
                <a:ext cx="1371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 (m)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6656832" y="1231125"/>
              <a:ext cx="42428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 Tomogram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856214" y="1292680"/>
              <a:ext cx="8183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266551" y="5953185"/>
              <a:ext cx="618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257026" y="4908924"/>
              <a:ext cx="618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40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257026" y="3856632"/>
              <a:ext cx="618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50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257026" y="2714925"/>
              <a:ext cx="618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60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257026" y="1666649"/>
              <a:ext cx="6187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70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984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1283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Predicted vs Observed Peak Frequencies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4" t="8533" r="26996" b="13065"/>
          <a:stretch/>
        </p:blipFill>
        <p:spPr>
          <a:xfrm>
            <a:off x="1676400" y="1676400"/>
            <a:ext cx="8534400" cy="44805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20" name="Group 19"/>
          <p:cNvGrpSpPr/>
          <p:nvPr/>
        </p:nvGrpSpPr>
        <p:grpSpPr>
          <a:xfrm>
            <a:off x="3333750" y="6122650"/>
            <a:ext cx="6819900" cy="735350"/>
            <a:chOff x="3505200" y="6122650"/>
            <a:chExt cx="6819900" cy="735350"/>
          </a:xfrm>
        </p:grpSpPr>
        <p:sp>
          <p:nvSpPr>
            <p:cNvPr id="9" name="TextBox 8"/>
            <p:cNvSpPr txBox="1"/>
            <p:nvPr/>
          </p:nvSpPr>
          <p:spPr>
            <a:xfrm>
              <a:off x="3505200" y="6122650"/>
              <a:ext cx="723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29275" y="6126480"/>
              <a:ext cx="723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00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53350" y="6126480"/>
              <a:ext cx="723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300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601200" y="6126480"/>
              <a:ext cx="723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00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67250" y="6396335"/>
              <a:ext cx="381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Receiver Index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00384" y="2392681"/>
            <a:ext cx="1071266" cy="3888237"/>
            <a:chOff x="700384" y="2392681"/>
            <a:chExt cx="1071266" cy="3888237"/>
          </a:xfrm>
        </p:grpSpPr>
        <p:sp>
          <p:nvSpPr>
            <p:cNvPr id="5" name="TextBox 4"/>
            <p:cNvSpPr txBox="1"/>
            <p:nvPr/>
          </p:nvSpPr>
          <p:spPr>
            <a:xfrm>
              <a:off x="1162050" y="25146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50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38225" y="3685527"/>
              <a:ext cx="723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47750" y="4856454"/>
              <a:ext cx="723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150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47750" y="5819253"/>
              <a:ext cx="723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200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-973783" y="4066848"/>
              <a:ext cx="381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Source Index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618470" y="1221238"/>
            <a:ext cx="988695" cy="4981442"/>
            <a:chOff x="10618470" y="1221238"/>
            <a:chExt cx="988695" cy="4981442"/>
          </a:xfrm>
        </p:grpSpPr>
        <p:pic>
          <p:nvPicPr>
            <p:cNvPr id="4" name="Picture 3"/>
            <p:cNvPicPr preferRelativeResize="0"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22" t="7601" r="14409" b="12401"/>
            <a:stretch/>
          </p:blipFill>
          <p:spPr>
            <a:xfrm>
              <a:off x="10744200" y="1630680"/>
              <a:ext cx="274320" cy="45720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1073765" y="4845633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073765" y="35814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018520" y="2161847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618470" y="1221238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Hz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2" name="Picture 21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6" t="7732" r="27232" b="12268"/>
          <a:stretch/>
        </p:blipFill>
        <p:spPr>
          <a:xfrm>
            <a:off x="1673352" y="1673352"/>
            <a:ext cx="8531352" cy="448056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35555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Crosswell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Field Data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9" name="Picture 68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3" t="8799" r="23677" b="12800"/>
          <a:stretch/>
        </p:blipFill>
        <p:spPr>
          <a:xfrm>
            <a:off x="10058399" y="376877"/>
            <a:ext cx="1937385" cy="80959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100113" y="1125558"/>
            <a:ext cx="5828247" cy="5732442"/>
            <a:chOff x="100113" y="1125558"/>
            <a:chExt cx="5828247" cy="5732442"/>
          </a:xfrm>
        </p:grpSpPr>
        <p:pic>
          <p:nvPicPr>
            <p:cNvPr id="48" name="Picture 47"/>
            <p:cNvPicPr preferRelativeResize="0"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46" t="8507" r="9306" b="13352"/>
            <a:stretch/>
          </p:blipFill>
          <p:spPr>
            <a:xfrm>
              <a:off x="990600" y="1676400"/>
              <a:ext cx="4937760" cy="448056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grpSp>
          <p:nvGrpSpPr>
            <p:cNvPr id="50" name="Group 49"/>
            <p:cNvGrpSpPr/>
            <p:nvPr/>
          </p:nvGrpSpPr>
          <p:grpSpPr>
            <a:xfrm>
              <a:off x="100113" y="2743200"/>
              <a:ext cx="969735" cy="3219510"/>
              <a:chOff x="100113" y="2743200"/>
              <a:chExt cx="969735" cy="3219510"/>
            </a:xfrm>
          </p:grpSpPr>
          <p:sp>
            <p:nvSpPr>
              <p:cNvPr id="51" name="TextBox 50"/>
              <p:cNvSpPr txBox="1"/>
              <p:nvPr/>
            </p:nvSpPr>
            <p:spPr>
              <a:xfrm rot="16200000">
                <a:off x="-766632" y="4089594"/>
                <a:ext cx="2133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Z (m)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60248" y="2743200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100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60248" y="4089594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00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60248" y="5562600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300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1676400" y="6207633"/>
              <a:ext cx="4038600" cy="650367"/>
              <a:chOff x="1752600" y="6226683"/>
              <a:chExt cx="2895600" cy="650367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1752600" y="6226683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834640" y="6226683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100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038600" y="6229290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150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353574" y="6476940"/>
                <a:ext cx="1371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 (m)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1524000" y="1125558"/>
              <a:ext cx="42519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Standard Migration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629400" y="1144339"/>
            <a:ext cx="4937760" cy="5713661"/>
            <a:chOff x="6629400" y="1144339"/>
            <a:chExt cx="4937760" cy="5713661"/>
          </a:xfrm>
        </p:grpSpPr>
        <p:pic>
          <p:nvPicPr>
            <p:cNvPr id="49" name="Picture 48"/>
            <p:cNvPicPr preferRelativeResize="0"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13" t="8007" r="9538" b="12258"/>
            <a:stretch/>
          </p:blipFill>
          <p:spPr>
            <a:xfrm>
              <a:off x="6629400" y="1676400"/>
              <a:ext cx="4937760" cy="448056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grpSp>
          <p:nvGrpSpPr>
            <p:cNvPr id="60" name="Group 59"/>
            <p:cNvGrpSpPr/>
            <p:nvPr/>
          </p:nvGrpSpPr>
          <p:grpSpPr>
            <a:xfrm>
              <a:off x="7528560" y="6207633"/>
              <a:ext cx="4038600" cy="650367"/>
              <a:chOff x="1752600" y="6226683"/>
              <a:chExt cx="2895600" cy="650367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1752600" y="6226683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834640" y="6226683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100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038600" y="6229290"/>
                <a:ext cx="609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150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364500" y="6476940"/>
                <a:ext cx="1371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 (m)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7086600" y="1144339"/>
              <a:ext cx="42519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Q-PSDM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5" name="Rectangle 64"/>
          <p:cNvSpPr/>
          <p:nvPr/>
        </p:nvSpPr>
        <p:spPr bwMode="auto">
          <a:xfrm>
            <a:off x="2895600" y="3810000"/>
            <a:ext cx="2743200" cy="1447800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447800" y="1807191"/>
            <a:ext cx="2743200" cy="1447800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8544426" y="3581400"/>
            <a:ext cx="2743200" cy="1447800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143750" y="1811121"/>
            <a:ext cx="2743200" cy="1447800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5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27" grpId="0" animBg="1"/>
      <p:bldP spid="66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Crosswell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Field Data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" name="Picture 47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6" t="8507" r="9306" b="13352"/>
          <a:stretch/>
        </p:blipFill>
        <p:spPr>
          <a:xfrm>
            <a:off x="990600" y="1676400"/>
            <a:ext cx="4937760" cy="44805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9" name="Picture 48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3" t="8007" r="9538" b="12258"/>
          <a:stretch/>
        </p:blipFill>
        <p:spPr>
          <a:xfrm>
            <a:off x="6629400" y="1676400"/>
            <a:ext cx="4937760" cy="44805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50" name="Group 49"/>
          <p:cNvGrpSpPr/>
          <p:nvPr/>
        </p:nvGrpSpPr>
        <p:grpSpPr>
          <a:xfrm>
            <a:off x="100113" y="2743200"/>
            <a:ext cx="969735" cy="3219510"/>
            <a:chOff x="100113" y="2743200"/>
            <a:chExt cx="969735" cy="3219510"/>
          </a:xfrm>
        </p:grpSpPr>
        <p:sp>
          <p:nvSpPr>
            <p:cNvPr id="51" name="TextBox 50"/>
            <p:cNvSpPr txBox="1"/>
            <p:nvPr/>
          </p:nvSpPr>
          <p:spPr>
            <a:xfrm rot="16200000">
              <a:off x="-766632" y="4089594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 (m)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60248" y="2743200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60248" y="4089594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00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60248" y="5562600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300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676400" y="6207633"/>
            <a:ext cx="4038600" cy="650367"/>
            <a:chOff x="1752600" y="6226683"/>
            <a:chExt cx="2895600" cy="650367"/>
          </a:xfrm>
        </p:grpSpPr>
        <p:sp>
          <p:nvSpPr>
            <p:cNvPr id="56" name="TextBox 55"/>
            <p:cNvSpPr txBox="1"/>
            <p:nvPr/>
          </p:nvSpPr>
          <p:spPr>
            <a:xfrm>
              <a:off x="1752600" y="6226683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834640" y="6226683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38600" y="6229290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150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353574" y="6476940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 (m)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528560" y="6207633"/>
            <a:ext cx="4038600" cy="650367"/>
            <a:chOff x="1752600" y="6226683"/>
            <a:chExt cx="2895600" cy="650367"/>
          </a:xfrm>
        </p:grpSpPr>
        <p:sp>
          <p:nvSpPr>
            <p:cNvPr id="61" name="TextBox 60"/>
            <p:cNvSpPr txBox="1"/>
            <p:nvPr/>
          </p:nvSpPr>
          <p:spPr>
            <a:xfrm>
              <a:off x="1752600" y="6226683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834640" y="6226683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038600" y="6229290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150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364500" y="6476940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 (m)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6" name="Rectangle 65"/>
          <p:cNvSpPr/>
          <p:nvPr/>
        </p:nvSpPr>
        <p:spPr bwMode="auto">
          <a:xfrm>
            <a:off x="8544426" y="3505200"/>
            <a:ext cx="2743200" cy="1752600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24000" y="1125558"/>
            <a:ext cx="4251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Migration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086600" y="1144339"/>
            <a:ext cx="4251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Q-PSDM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9" name="Picture 68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3" t="8799" r="23677" b="12800"/>
          <a:stretch/>
        </p:blipFill>
        <p:spPr>
          <a:xfrm>
            <a:off x="10058399" y="376877"/>
            <a:ext cx="1937385" cy="80959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0" name="Picture 69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3" t="8799" r="23677" b="12800"/>
          <a:stretch/>
        </p:blipFill>
        <p:spPr>
          <a:xfrm>
            <a:off x="6639426" y="1680782"/>
            <a:ext cx="4927734" cy="44805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2" name="Rectangle 71"/>
          <p:cNvSpPr/>
          <p:nvPr/>
        </p:nvSpPr>
        <p:spPr bwMode="auto">
          <a:xfrm>
            <a:off x="7143750" y="1811121"/>
            <a:ext cx="2743200" cy="1447800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8544426" y="3581400"/>
            <a:ext cx="2743200" cy="1447800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895600" y="3810000"/>
            <a:ext cx="2743200" cy="1447800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447800" y="1807191"/>
            <a:ext cx="2743200" cy="1447800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12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376006"/>
            <a:ext cx="73914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 of WQ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Numerical Examples</a:t>
            </a:r>
          </a:p>
          <a:p>
            <a:pPr>
              <a:lnSpc>
                <a:spcPts val="3000"/>
              </a:lnSpc>
            </a:pP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0" lvl="2" indent="-4572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Synthetic Data Examples</a:t>
            </a:r>
          </a:p>
          <a:p>
            <a:pPr lvl="2">
              <a:lnSpc>
                <a:spcPts val="3000"/>
              </a:lnSpc>
            </a:pPr>
            <a:endParaRPr lang="en-US" sz="3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0" lvl="2" indent="-4572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Data Example		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Limitations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1371600"/>
            <a:ext cx="73914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 of WQ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Numerical Examples</a:t>
            </a:r>
          </a:p>
          <a:p>
            <a:pPr>
              <a:lnSpc>
                <a:spcPts val="3000"/>
              </a:lnSpc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0" lvl="2" indent="-4572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Synthetic Data Examples</a:t>
            </a:r>
          </a:p>
          <a:p>
            <a:pPr lvl="2">
              <a:lnSpc>
                <a:spcPts val="3000"/>
              </a:lnSpc>
            </a:pPr>
            <a:endParaRPr lang="en-US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0" lvl="2" indent="-4572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Data Example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Limitations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819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0" y="30480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Limitations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14400" y="4800600"/>
            <a:ext cx="1066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Sequential Q and V inversion, or possibly simultaneous </a:t>
            </a:r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Q+V inversion</a:t>
            </a:r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981200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Low-Intermediate Q resolution</a:t>
            </a:r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352800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Velocity-Q ambiguity: Q </a:t>
            </a:r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time delays</a:t>
            </a:r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537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311929"/>
            <a:ext cx="92202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 of WQ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Numerical Examples</a:t>
            </a:r>
          </a:p>
          <a:p>
            <a:pPr>
              <a:lnSpc>
                <a:spcPts val="3000"/>
              </a:lnSpc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0" lvl="2" indent="-4572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Synthetic Data Examples</a:t>
            </a:r>
          </a:p>
          <a:p>
            <a:pPr lvl="2">
              <a:lnSpc>
                <a:spcPts val="3000"/>
              </a:lnSpc>
            </a:pPr>
            <a:endParaRPr lang="en-US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0" lvl="2" indent="-4572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Data Example		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Limitations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255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311929"/>
            <a:ext cx="73914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 of WQ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Numerical Examples</a:t>
            </a:r>
          </a:p>
          <a:p>
            <a:pPr>
              <a:lnSpc>
                <a:spcPts val="3000"/>
              </a:lnSpc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0" lvl="2" indent="-4572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Synthetic Data Examples</a:t>
            </a:r>
          </a:p>
          <a:p>
            <a:pPr lvl="2">
              <a:lnSpc>
                <a:spcPts val="3000"/>
              </a:lnSpc>
            </a:pPr>
            <a:endParaRPr lang="en-US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0" lvl="2" indent="-4572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Data Example		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Limitations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011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47800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novel wave-equation Q tomography method is presented.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84551" y="2815502"/>
                <a:ext cx="3263649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40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400" i="1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FFFFFF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FFFFFF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solidFill>
                                                <a:srgbClr val="FFFFFF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FFFFFF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solidFill>
                                            <a:srgbClr val="FFFFFF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FFFFFF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solidFill>
                                                <a:srgbClr val="FFFFFF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FFFFFF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551" y="2815502"/>
                <a:ext cx="3263649" cy="896207"/>
              </a:xfrm>
              <a:prstGeom prst="rect">
                <a:avLst/>
              </a:prstGeom>
              <a:blipFill rotWithShape="0">
                <a:blip r:embed="rId2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28760" y="4496533"/>
                <a:ext cx="12115800" cy="1011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∫</m:t>
                              </m:r>
                              <m:r>
                                <a:rPr lang="en-US" sz="2400" i="1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a:rPr lang="en-US" sz="2400" i="1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sz="2400" i="1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400" b="1" i="1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en-US" sz="2400" i="1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i="1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FFFFFF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FFFFFF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solidFill>
                                                <a:srgbClr val="FFFFFF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FFFFFF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solidFill>
                                            <a:srgbClr val="FFFFFF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,−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FFFFFF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FFFFFF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2400" b="1" i="1">
                                          <a:solidFill>
                                            <a:srgbClr val="FFFFFF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FFFFFF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,0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FFFFFF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rgbClr val="FFFFFF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rgbClr val="FFFFFF"/>
                                                  </a:solidFill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 i="1">
                                                  <a:solidFill>
                                                    <a:srgbClr val="FFFFFF"/>
                                                  </a:solidFill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rgbClr val="FFFFFF"/>
                                                  </a:solidFill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solidFill>
                                                <a:srgbClr val="FFFFFF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rgbClr val="FFFFFF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rgbClr val="FFFFFF"/>
                                              </a:solidFill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rgbClr val="FFFFFF"/>
                                                  </a:solidFill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 i="1">
                                                  <a:solidFill>
                                                    <a:srgbClr val="FFFFFF"/>
                                                  </a:solidFill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rgbClr val="FFFFFF"/>
                                                  </a:solidFill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FFFFFF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𝑜𝑏𝑠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2400" i="1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400" i="1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FFFFFF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FFFFFF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FFFFFF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FFFFFF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FFFFFF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FFFFFF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rgbClr val="FFFF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760" y="4496533"/>
                <a:ext cx="12115800" cy="101188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609600" y="46482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Gradient: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774395" y="5152195"/>
            <a:ext cx="1524000" cy="575056"/>
            <a:chOff x="1981200" y="6167210"/>
            <a:chExt cx="1524000" cy="575056"/>
          </a:xfrm>
        </p:grpSpPr>
        <p:sp>
          <p:nvSpPr>
            <p:cNvPr id="27" name="Right Brace 26"/>
            <p:cNvSpPr/>
            <p:nvPr/>
          </p:nvSpPr>
          <p:spPr bwMode="auto">
            <a:xfrm rot="5400000">
              <a:off x="2626405" y="5522005"/>
              <a:ext cx="233589" cy="1524000"/>
            </a:xfrm>
            <a:prstGeom prst="righ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57398" y="6342156"/>
              <a:ext cx="13716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Source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57976" y="5189829"/>
            <a:ext cx="5000624" cy="528842"/>
            <a:chOff x="3762376" y="6167210"/>
            <a:chExt cx="5000624" cy="528842"/>
          </a:xfrm>
        </p:grpSpPr>
        <p:sp>
          <p:nvSpPr>
            <p:cNvPr id="30" name="Right Brace 29"/>
            <p:cNvSpPr/>
            <p:nvPr/>
          </p:nvSpPr>
          <p:spPr bwMode="auto">
            <a:xfrm rot="5400000">
              <a:off x="6145893" y="3783693"/>
              <a:ext cx="233589" cy="5000624"/>
            </a:xfrm>
            <a:prstGeom prst="righ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11598" y="6295942"/>
              <a:ext cx="37418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Backpropagated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weighted residual</a:t>
              </a:r>
            </a:p>
          </p:txBody>
        </p:sp>
      </p:grpSp>
      <p:sp>
        <p:nvSpPr>
          <p:cNvPr id="32" name="Freeform 31"/>
          <p:cNvSpPr>
            <a:spLocks/>
          </p:cNvSpPr>
          <p:nvPr/>
        </p:nvSpPr>
        <p:spPr bwMode="auto">
          <a:xfrm>
            <a:off x="3124200" y="5715000"/>
            <a:ext cx="1897271" cy="993817"/>
          </a:xfrm>
          <a:custGeom>
            <a:avLst/>
            <a:gdLst>
              <a:gd name="T0" fmla="*/ 1124998 w 1301346"/>
              <a:gd name="T1" fmla="*/ 188813 h 855487"/>
              <a:gd name="T2" fmla="*/ 693923 w 1301346"/>
              <a:gd name="T3" fmla="*/ 410882 h 855487"/>
              <a:gd name="T4" fmla="*/ 432666 w 1301346"/>
              <a:gd name="T5" fmla="*/ 293316 h 855487"/>
              <a:gd name="T6" fmla="*/ 223660 w 1301346"/>
              <a:gd name="T7" fmla="*/ 5933 h 855487"/>
              <a:gd name="T8" fmla="*/ 1592 w 1301346"/>
              <a:gd name="T9" fmla="*/ 136562 h 855487"/>
              <a:gd name="T10" fmla="*/ 132220 w 1301346"/>
              <a:gd name="T11" fmla="*/ 567636 h 855487"/>
              <a:gd name="T12" fmla="*/ 288975 w 1301346"/>
              <a:gd name="T13" fmla="*/ 750516 h 855487"/>
              <a:gd name="T14" fmla="*/ 824552 w 1301346"/>
              <a:gd name="T15" fmla="*/ 855019 h 855487"/>
              <a:gd name="T16" fmla="*/ 981306 w 1301346"/>
              <a:gd name="T17" fmla="*/ 711328 h 855487"/>
              <a:gd name="T18" fmla="*/ 1242563 w 1301346"/>
              <a:gd name="T19" fmla="*/ 450071 h 855487"/>
              <a:gd name="T20" fmla="*/ 1294815 w 1301346"/>
              <a:gd name="T21" fmla="*/ 136562 h 855487"/>
              <a:gd name="T22" fmla="*/ 1124998 w 1301346"/>
              <a:gd name="T23" fmla="*/ 188813 h 8554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01346" h="855487">
                <a:moveTo>
                  <a:pt x="1124998" y="188813"/>
                </a:moveTo>
                <a:cubicBezTo>
                  <a:pt x="1024849" y="234533"/>
                  <a:pt x="809312" y="393465"/>
                  <a:pt x="693923" y="410882"/>
                </a:cubicBezTo>
                <a:cubicBezTo>
                  <a:pt x="578534" y="428299"/>
                  <a:pt x="511043" y="360807"/>
                  <a:pt x="432666" y="293316"/>
                </a:cubicBezTo>
                <a:cubicBezTo>
                  <a:pt x="354289" y="225825"/>
                  <a:pt x="295506" y="32059"/>
                  <a:pt x="223660" y="5933"/>
                </a:cubicBezTo>
                <a:cubicBezTo>
                  <a:pt x="151814" y="-20193"/>
                  <a:pt x="16832" y="42945"/>
                  <a:pt x="1592" y="136562"/>
                </a:cubicBezTo>
                <a:cubicBezTo>
                  <a:pt x="-13648" y="230179"/>
                  <a:pt x="84323" y="465310"/>
                  <a:pt x="132220" y="567636"/>
                </a:cubicBezTo>
                <a:cubicBezTo>
                  <a:pt x="180117" y="669962"/>
                  <a:pt x="173586" y="702619"/>
                  <a:pt x="288975" y="750516"/>
                </a:cubicBezTo>
                <a:cubicBezTo>
                  <a:pt x="404364" y="798413"/>
                  <a:pt x="709164" y="861550"/>
                  <a:pt x="824552" y="855019"/>
                </a:cubicBezTo>
                <a:cubicBezTo>
                  <a:pt x="939940" y="848488"/>
                  <a:pt x="911638" y="778819"/>
                  <a:pt x="981306" y="711328"/>
                </a:cubicBezTo>
                <a:cubicBezTo>
                  <a:pt x="1050974" y="643837"/>
                  <a:pt x="1190312" y="545865"/>
                  <a:pt x="1242563" y="450071"/>
                </a:cubicBezTo>
                <a:cubicBezTo>
                  <a:pt x="1294815" y="354277"/>
                  <a:pt x="1312232" y="180105"/>
                  <a:pt x="1294815" y="136562"/>
                </a:cubicBezTo>
                <a:cubicBezTo>
                  <a:pt x="1277398" y="93019"/>
                  <a:pt x="1225147" y="143093"/>
                  <a:pt x="1124998" y="188813"/>
                </a:cubicBezTo>
                <a:close/>
              </a:path>
            </a:pathLst>
          </a:custGeom>
          <a:solidFill>
            <a:schemeClr val="accent1">
              <a:alpha val="3098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Freeform 7170"/>
          <p:cNvSpPr>
            <a:spLocks/>
          </p:cNvSpPr>
          <p:nvPr/>
        </p:nvSpPr>
        <p:spPr bwMode="auto">
          <a:xfrm>
            <a:off x="3378454" y="5906294"/>
            <a:ext cx="1650746" cy="510015"/>
          </a:xfrm>
          <a:custGeom>
            <a:avLst/>
            <a:gdLst>
              <a:gd name="T0" fmla="*/ 0 w 1018903"/>
              <a:gd name="T1" fmla="*/ 39189 h 509583"/>
              <a:gd name="T2" fmla="*/ 343319 w 1018903"/>
              <a:gd name="T3" fmla="*/ 509452 h 509583"/>
              <a:gd name="T4" fmla="*/ 1071154 w 1018903"/>
              <a:gd name="T5" fmla="*/ 0 h 5095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18903" h="509583">
                <a:moveTo>
                  <a:pt x="0" y="39189"/>
                </a:moveTo>
                <a:cubicBezTo>
                  <a:pt x="78377" y="277586"/>
                  <a:pt x="156755" y="515984"/>
                  <a:pt x="326572" y="509452"/>
                </a:cubicBezTo>
                <a:cubicBezTo>
                  <a:pt x="496389" y="502921"/>
                  <a:pt x="757646" y="251460"/>
                  <a:pt x="1018903" y="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556055" y="5580313"/>
            <a:ext cx="3063148" cy="325981"/>
            <a:chOff x="2556055" y="5580313"/>
            <a:chExt cx="3063148" cy="325981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2556055" y="5906294"/>
              <a:ext cx="306314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Explosion 2 37"/>
            <p:cNvSpPr/>
            <p:nvPr/>
          </p:nvSpPr>
          <p:spPr bwMode="auto">
            <a:xfrm>
              <a:off x="3220023" y="5580313"/>
              <a:ext cx="381000" cy="325981"/>
            </a:xfrm>
            <a:prstGeom prst="irregularSeal2">
              <a:avLst/>
            </a:prstGeom>
            <a:solidFill>
              <a:srgbClr val="FFFF00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9" name="Isosceles Triangle 38"/>
            <p:cNvSpPr/>
            <p:nvPr/>
          </p:nvSpPr>
          <p:spPr bwMode="auto">
            <a:xfrm rot="10800000">
              <a:off x="4850593" y="5616668"/>
              <a:ext cx="304800" cy="253269"/>
            </a:xfrm>
            <a:prstGeom prst="triangle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315096" y="2199527"/>
            <a:ext cx="4809395" cy="2494333"/>
            <a:chOff x="5791200" y="3276600"/>
            <a:chExt cx="4809395" cy="2789969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3276600"/>
              <a:ext cx="4572000" cy="2295845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</p:pic>
        <p:cxnSp>
          <p:nvCxnSpPr>
            <p:cNvPr id="40" name="Straight Connector 39"/>
            <p:cNvCxnSpPr/>
            <p:nvPr/>
          </p:nvCxnSpPr>
          <p:spPr bwMode="auto">
            <a:xfrm>
              <a:off x="8606112" y="3534306"/>
              <a:ext cx="56000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8606112" y="3773621"/>
              <a:ext cx="56000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9166117" y="3303473"/>
              <a:ext cx="1434478" cy="447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Predicted</a:t>
              </a:r>
              <a:endPara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166117" y="3532995"/>
              <a:ext cx="1434478" cy="447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Observed</a:t>
              </a:r>
              <a:endParaRPr lang="en-US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 bwMode="auto">
            <a:xfrm>
              <a:off x="7315200" y="3276600"/>
              <a:ext cx="76200" cy="232271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6934200" y="3290806"/>
              <a:ext cx="76200" cy="232271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92D05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6569237" y="5572445"/>
                  <a:ext cx="762000" cy="4819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i="1" smtClean="0">
                                <a:solidFill>
                                  <a:srgbClr val="92D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92D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92D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</m:sub>
                        </m:sSub>
                      </m:oMath>
                    </m:oMathPara>
                  </a14:m>
                  <a:endParaRPr lang="en-US" sz="2200" dirty="0">
                    <a:solidFill>
                      <a:srgbClr val="92D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9237" y="5572445"/>
                  <a:ext cx="762000" cy="43088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9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7192629" y="5584612"/>
                  <a:ext cx="762000" cy="4819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𝑐𝑎𝑙𝑐</m:t>
                            </m:r>
                          </m:sub>
                        </m:sSub>
                      </m:oMath>
                    </m:oMathPara>
                  </a14:m>
                  <a:endParaRPr lang="en-US" sz="22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2629" y="5584612"/>
                  <a:ext cx="762000" cy="43088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600" b="-169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24600" y="5825706"/>
                <a:ext cx="2444067" cy="5750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US" sz="3600" b="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600" b="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𝑑𝑙</m:t>
                      </m:r>
                      <m:r>
                        <a:rPr lang="en-US" sz="3600" b="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600" b="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825706"/>
                <a:ext cx="2444067" cy="575094"/>
              </a:xfrm>
              <a:prstGeom prst="rect">
                <a:avLst/>
              </a:prstGeom>
              <a:blipFill rotWithShape="0">
                <a:blip r:embed="rId7"/>
                <a:stretch>
                  <a:fillRect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57200" y="3729335"/>
                <a:ext cx="59899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𝑐𝑎𝑙𝑐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𝑜𝑏𝑠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729335"/>
                <a:ext cx="5989971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40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5" grpId="0"/>
      <p:bldP spid="32" grpId="0" animBg="1"/>
      <p:bldP spid="34" grpId="0" animBg="1"/>
      <p:bldP spid="33" grpId="0"/>
      <p:bldP spid="4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1447800"/>
                <a:ext cx="10668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Inverted Q tomograms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Improvements in imaging.</a:t>
                </a:r>
                <a:endParaRPr lang="en-US" sz="3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47800"/>
                <a:ext cx="10668000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1371" t="-16842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7" t="10707" r="10467" b="17080"/>
          <a:stretch/>
        </p:blipFill>
        <p:spPr>
          <a:xfrm>
            <a:off x="1371600" y="2286000"/>
            <a:ext cx="9601200" cy="36576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8" name="Picture 17"/>
          <p:cNvPicPr preferRelativeResize="0">
            <a:picLocks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025" b="58796" l="23948" r="420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83" t="21928" r="55663" b="37108"/>
          <a:stretch/>
        </p:blipFill>
        <p:spPr>
          <a:xfrm>
            <a:off x="1390650" y="2324100"/>
            <a:ext cx="3943350" cy="1234440"/>
          </a:xfrm>
          <a:prstGeom prst="rect">
            <a:avLst/>
          </a:prstGeom>
          <a:ln w="38100">
            <a:noFill/>
          </a:ln>
        </p:spPr>
      </p:pic>
      <p:pic>
        <p:nvPicPr>
          <p:cNvPr id="19" name="Picture 18"/>
          <p:cNvPicPr preferRelativeResize="0">
            <a:picLocks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962" b="49238" l="56869" r="80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71" t="21928" r="17052" b="47727"/>
          <a:stretch/>
        </p:blipFill>
        <p:spPr>
          <a:xfrm>
            <a:off x="6400800" y="2438400"/>
            <a:ext cx="4876800" cy="914400"/>
          </a:xfrm>
          <a:prstGeom prst="rect">
            <a:avLst/>
          </a:prstGeom>
          <a:ln w="38100">
            <a:noFill/>
          </a:ln>
        </p:spPr>
      </p:pic>
      <p:grpSp>
        <p:nvGrpSpPr>
          <p:cNvPr id="20" name="Group 19"/>
          <p:cNvGrpSpPr/>
          <p:nvPr/>
        </p:nvGrpSpPr>
        <p:grpSpPr>
          <a:xfrm>
            <a:off x="607368" y="3429000"/>
            <a:ext cx="1069032" cy="1711583"/>
            <a:chOff x="607368" y="3429000"/>
            <a:chExt cx="1069032" cy="1711583"/>
          </a:xfrm>
        </p:grpSpPr>
        <p:sp>
          <p:nvSpPr>
            <p:cNvPr id="21" name="TextBox 20"/>
            <p:cNvSpPr txBox="1"/>
            <p:nvPr/>
          </p:nvSpPr>
          <p:spPr>
            <a:xfrm>
              <a:off x="990600" y="3429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90600" y="4678918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152401" y="3883967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</a:t>
              </a:r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(km)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114800" y="5943598"/>
            <a:ext cx="7391400" cy="725535"/>
            <a:chOff x="4114800" y="5943598"/>
            <a:chExt cx="7391400" cy="725535"/>
          </a:xfrm>
        </p:grpSpPr>
        <p:sp>
          <p:nvSpPr>
            <p:cNvPr id="25" name="TextBox 24"/>
            <p:cNvSpPr txBox="1"/>
            <p:nvPr/>
          </p:nvSpPr>
          <p:spPr>
            <a:xfrm>
              <a:off x="4114800" y="5943599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77125" y="5943599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668000" y="5943598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43537" y="6207468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 (km)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38400" y="3047999"/>
            <a:ext cx="7010400" cy="2194560"/>
            <a:chOff x="2438400" y="3047999"/>
            <a:chExt cx="7010400" cy="2194560"/>
          </a:xfrm>
        </p:grpSpPr>
        <p:sp>
          <p:nvSpPr>
            <p:cNvPr id="29" name="Rectangle 28"/>
            <p:cNvSpPr/>
            <p:nvPr/>
          </p:nvSpPr>
          <p:spPr bwMode="auto">
            <a:xfrm>
              <a:off x="2438400" y="3352799"/>
              <a:ext cx="2209800" cy="1355943"/>
            </a:xfrm>
            <a:prstGeom prst="rect">
              <a:avLst/>
            </a:prstGeom>
            <a:noFill/>
            <a:ln w="38100" cap="flat" cmpd="sng" algn="ctr">
              <a:solidFill>
                <a:srgbClr val="FFFF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7239000" y="3047999"/>
              <a:ext cx="2209800" cy="2194560"/>
            </a:xfrm>
            <a:prstGeom prst="rect">
              <a:avLst/>
            </a:prstGeom>
            <a:noFill/>
            <a:ln w="38100" cap="flat" cmpd="sng" algn="ctr">
              <a:solidFill>
                <a:srgbClr val="FFFF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754389" y="1838980"/>
            <a:ext cx="4170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Migration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30480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653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1447800"/>
                <a:ext cx="10668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Inverted Q tomograms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Improvements in imaging.</a:t>
                </a:r>
                <a:endParaRPr lang="en-US" sz="3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47800"/>
                <a:ext cx="10668000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1371" t="-16842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07368" y="2286000"/>
            <a:ext cx="10898832" cy="4383133"/>
            <a:chOff x="607368" y="2286000"/>
            <a:chExt cx="10898832" cy="4383133"/>
          </a:xfrm>
        </p:grpSpPr>
        <p:pic>
          <p:nvPicPr>
            <p:cNvPr id="5" name="Picture 4"/>
            <p:cNvPicPr preferRelativeResize="0"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87" t="10707" r="10467" b="17080"/>
            <a:stretch/>
          </p:blipFill>
          <p:spPr>
            <a:xfrm>
              <a:off x="1371600" y="2286000"/>
              <a:ext cx="9601200" cy="3657600"/>
            </a:xfrm>
            <a:prstGeom prst="rect">
              <a:avLst/>
            </a:prstGeom>
            <a:ln w="38100">
              <a:solidFill>
                <a:srgbClr val="FFFF00"/>
              </a:solidFill>
            </a:ln>
          </p:spPr>
        </p:pic>
        <p:pic>
          <p:nvPicPr>
            <p:cNvPr id="6" name="Picture 5"/>
            <p:cNvPicPr preferRelativeResize="0"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83" t="21928" r="55663" b="37108"/>
            <a:stretch/>
          </p:blipFill>
          <p:spPr>
            <a:xfrm>
              <a:off x="1390650" y="2324100"/>
              <a:ext cx="3943350" cy="1234440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7" name="Picture 6"/>
            <p:cNvPicPr preferRelativeResize="0"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71" t="21928" r="17052" b="47727"/>
            <a:stretch/>
          </p:blipFill>
          <p:spPr>
            <a:xfrm>
              <a:off x="6400800" y="2438400"/>
              <a:ext cx="4876800" cy="914400"/>
            </a:xfrm>
            <a:prstGeom prst="rect">
              <a:avLst/>
            </a:prstGeom>
            <a:ln w="38100">
              <a:noFill/>
            </a:ln>
          </p:spPr>
        </p:pic>
        <p:grpSp>
          <p:nvGrpSpPr>
            <p:cNvPr id="8" name="Group 7"/>
            <p:cNvGrpSpPr/>
            <p:nvPr/>
          </p:nvGrpSpPr>
          <p:grpSpPr>
            <a:xfrm>
              <a:off x="607368" y="3429000"/>
              <a:ext cx="1069032" cy="1711583"/>
              <a:chOff x="607368" y="3429000"/>
              <a:chExt cx="1069032" cy="1711583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990600" y="34290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90600" y="4678918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6200000">
                <a:off x="152401" y="3883967"/>
                <a:ext cx="137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Z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(km)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114800" y="5943598"/>
              <a:ext cx="7391400" cy="725535"/>
              <a:chOff x="4114800" y="5943598"/>
              <a:chExt cx="7391400" cy="72553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114800" y="5943599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477125" y="5943599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0668000" y="5943598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443537" y="6207468"/>
                <a:ext cx="137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 (km)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2438400" y="3047999"/>
            <a:ext cx="7010400" cy="2194560"/>
            <a:chOff x="2438400" y="3047999"/>
            <a:chExt cx="7010400" cy="219456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2438400" y="3352799"/>
              <a:ext cx="2209800" cy="1355943"/>
            </a:xfrm>
            <a:prstGeom prst="rect">
              <a:avLst/>
            </a:prstGeom>
            <a:noFill/>
            <a:ln w="38100" cap="flat" cmpd="sng" algn="ctr">
              <a:solidFill>
                <a:srgbClr val="FFFF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7239000" y="3047999"/>
              <a:ext cx="2209800" cy="2194560"/>
            </a:xfrm>
            <a:prstGeom prst="rect">
              <a:avLst/>
            </a:prstGeom>
            <a:noFill/>
            <a:ln w="38100" cap="flat" cmpd="sng" algn="ctr">
              <a:solidFill>
                <a:srgbClr val="FFFF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733800" y="1838980"/>
            <a:ext cx="4170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Q-PSDM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0480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008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55320" y="1172773"/>
                <a:ext cx="10668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Inverted Q tomograms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Improvements in imaging.</a:t>
                </a:r>
                <a:endParaRPr lang="en-US" sz="3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" y="1172773"/>
                <a:ext cx="10668000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1429" t="-15625" b="-39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2363" y="1828800"/>
            <a:ext cx="11250957" cy="5069427"/>
            <a:chOff x="96201" y="1037094"/>
            <a:chExt cx="11470959" cy="5885300"/>
          </a:xfrm>
        </p:grpSpPr>
        <p:pic>
          <p:nvPicPr>
            <p:cNvPr id="5" name="Picture 4"/>
            <p:cNvPicPr preferRelativeResize="0"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46" t="8507" r="9306" b="13352"/>
            <a:stretch/>
          </p:blipFill>
          <p:spPr>
            <a:xfrm>
              <a:off x="990600" y="1676400"/>
              <a:ext cx="4937760" cy="448056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6" name="Picture 5"/>
            <p:cNvPicPr preferRelativeResize="0"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13" t="8007" r="9538" b="12258"/>
            <a:stretch/>
          </p:blipFill>
          <p:spPr>
            <a:xfrm>
              <a:off x="6629400" y="1676400"/>
              <a:ext cx="4937760" cy="448056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grpSp>
          <p:nvGrpSpPr>
            <p:cNvPr id="7" name="Group 6"/>
            <p:cNvGrpSpPr/>
            <p:nvPr/>
          </p:nvGrpSpPr>
          <p:grpSpPr>
            <a:xfrm>
              <a:off x="96201" y="2743200"/>
              <a:ext cx="973647" cy="3283904"/>
              <a:chOff x="96201" y="2743200"/>
              <a:chExt cx="973647" cy="3283904"/>
            </a:xfrm>
          </p:grpSpPr>
          <p:sp>
            <p:nvSpPr>
              <p:cNvPr id="24" name="TextBox 23"/>
              <p:cNvSpPr txBox="1"/>
              <p:nvPr/>
            </p:nvSpPr>
            <p:spPr>
              <a:xfrm rot="16200000">
                <a:off x="-766632" y="4085681"/>
                <a:ext cx="2133599" cy="407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Z (m)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60248" y="2743200"/>
                <a:ext cx="609600" cy="464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100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60248" y="4089594"/>
                <a:ext cx="609600" cy="464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00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60248" y="5562600"/>
                <a:ext cx="609600" cy="464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300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676400" y="6207633"/>
              <a:ext cx="4038600" cy="714761"/>
              <a:chOff x="1752600" y="6226683"/>
              <a:chExt cx="2895600" cy="714761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752600" y="6226683"/>
                <a:ext cx="609600" cy="464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834640" y="6226683"/>
                <a:ext cx="609600" cy="464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100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038600" y="6229290"/>
                <a:ext cx="609600" cy="464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150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353574" y="6476940"/>
                <a:ext cx="1371600" cy="464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 (m)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528560" y="6207633"/>
              <a:ext cx="4038600" cy="714761"/>
              <a:chOff x="1752600" y="6226683"/>
              <a:chExt cx="2895600" cy="714761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752600" y="6226683"/>
                <a:ext cx="609600" cy="464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834640" y="6226683"/>
                <a:ext cx="609600" cy="464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100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038600" y="6229290"/>
                <a:ext cx="609600" cy="464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150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364500" y="6476940"/>
                <a:ext cx="1371600" cy="464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 (m)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 bwMode="auto">
            <a:xfrm>
              <a:off x="2895600" y="3810000"/>
              <a:ext cx="2743200" cy="1447800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8544426" y="3581400"/>
              <a:ext cx="2743200" cy="1447800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24000" y="1037094"/>
              <a:ext cx="4251960" cy="678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Standard Migration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86600" y="1055876"/>
              <a:ext cx="4251960" cy="678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Q-PSDM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447800" y="1807191"/>
              <a:ext cx="2743200" cy="1447800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143750" y="1811121"/>
              <a:ext cx="2743200" cy="1447800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0" y="30480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878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0" y="30480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Limitations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14400" y="4924961"/>
            <a:ext cx="1066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Sequential Q and V inversion, or possibly simultaneous </a:t>
            </a:r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Q+V inversion</a:t>
            </a:r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981200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Low-Intermediate Q resolution</a:t>
            </a:r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352800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Velocity-Q ambiguity</a:t>
            </a:r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064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1150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 for providing this platform.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Sponsors of the CSIM consortium.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Exxon for the Friendswood data.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KAUST Supercomputing Laboratory and IT Research Computing Group.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613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1" t="8584" r="9695" b="12832"/>
          <a:stretch/>
        </p:blipFill>
        <p:spPr>
          <a:xfrm>
            <a:off x="533400" y="2743200"/>
            <a:ext cx="3657600" cy="1828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1" t="8584" r="9695" b="12832"/>
          <a:stretch/>
        </p:blipFill>
        <p:spPr>
          <a:xfrm>
            <a:off x="4343400" y="2743200"/>
            <a:ext cx="3657600" cy="1828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1" t="10706" r="9695" b="12832"/>
          <a:stretch/>
        </p:blipFill>
        <p:spPr>
          <a:xfrm>
            <a:off x="8153400" y="2743200"/>
            <a:ext cx="3657600" cy="1828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-25206" y="3043535"/>
            <a:ext cx="11299758" cy="1928575"/>
            <a:chOff x="-25206" y="3043535"/>
            <a:chExt cx="11299758" cy="1928575"/>
          </a:xfrm>
        </p:grpSpPr>
        <p:sp>
          <p:nvSpPr>
            <p:cNvPr id="6" name="TextBox 5"/>
            <p:cNvSpPr txBox="1"/>
            <p:nvPr/>
          </p:nvSpPr>
          <p:spPr>
            <a:xfrm>
              <a:off x="152400" y="3043535"/>
              <a:ext cx="454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5448" y="3962400"/>
              <a:ext cx="454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24000" y="4567535"/>
              <a:ext cx="454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00400" y="4572000"/>
              <a:ext cx="454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87697" y="4572000"/>
              <a:ext cx="454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64097" y="4568757"/>
              <a:ext cx="454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44000" y="4572000"/>
              <a:ext cx="454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820400" y="4567535"/>
              <a:ext cx="454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85414" y="4572000"/>
              <a:ext cx="10698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 (km)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16298" y="4572000"/>
              <a:ext cx="10698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 (km)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553373" y="4572000"/>
              <a:ext cx="10698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 (km)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-360075" y="3552855"/>
              <a:ext cx="10698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 (km)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676400" y="2082224"/>
            <a:ext cx="9070848" cy="523221"/>
            <a:chOff x="1676400" y="2082224"/>
            <a:chExt cx="9070848" cy="523221"/>
          </a:xfrm>
        </p:grpSpPr>
        <p:sp>
          <p:nvSpPr>
            <p:cNvPr id="19" name="TextBox 18"/>
            <p:cNvSpPr txBox="1"/>
            <p:nvPr/>
          </p:nvSpPr>
          <p:spPr>
            <a:xfrm>
              <a:off x="1676400" y="2082225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Q=1000</a:t>
              </a:r>
              <a:endPara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10200" y="2082225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Q=40</a:t>
              </a:r>
              <a:endPara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223248" y="2082224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Q=20</a:t>
              </a:r>
              <a:endPara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14800" y="5486400"/>
                <a:ext cx="3733800" cy="689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sz="36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Hz</a:t>
                </a:r>
                <a:endParaRPr lang="en-US" sz="3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486400"/>
                <a:ext cx="3733800" cy="689099"/>
              </a:xfrm>
              <a:prstGeom prst="rect">
                <a:avLst/>
              </a:prstGeom>
              <a:blipFill rotWithShape="0">
                <a:blip r:embed="rId5"/>
                <a:stretch>
                  <a:fillRect t="-15929" b="-31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0" y="3048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 for Q Compensation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138972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Problem: </a:t>
            </a:r>
            <a:r>
              <a:rPr lang="en-US" sz="2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 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distorts amplitude and phase of propagating waves.</a:t>
            </a:r>
          </a:p>
        </p:txBody>
      </p:sp>
    </p:spTree>
    <p:extLst>
      <p:ext uri="{BB962C8B-B14F-4D97-AF65-F5344CB8AC3E}">
        <p14:creationId xmlns:p14="http://schemas.microsoft.com/office/powerpoint/2010/main" val="219589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2" t="8584" r="9694" b="12832"/>
          <a:stretch/>
        </p:blipFill>
        <p:spPr>
          <a:xfrm>
            <a:off x="8156448" y="2743200"/>
            <a:ext cx="3657600" cy="1828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1" t="8584" r="9695" b="12832"/>
          <a:stretch/>
        </p:blipFill>
        <p:spPr>
          <a:xfrm>
            <a:off x="4343400" y="2743200"/>
            <a:ext cx="3657600" cy="1828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1" t="8584" r="9695" b="12832"/>
          <a:stretch/>
        </p:blipFill>
        <p:spPr>
          <a:xfrm>
            <a:off x="530352" y="2743200"/>
            <a:ext cx="3657600" cy="1828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-25206" y="3043535"/>
            <a:ext cx="11299758" cy="1928575"/>
            <a:chOff x="-25206" y="3043535"/>
            <a:chExt cx="11299758" cy="1928575"/>
          </a:xfrm>
        </p:grpSpPr>
        <p:sp>
          <p:nvSpPr>
            <p:cNvPr id="7" name="TextBox 6"/>
            <p:cNvSpPr txBox="1"/>
            <p:nvPr/>
          </p:nvSpPr>
          <p:spPr>
            <a:xfrm>
              <a:off x="152400" y="3043535"/>
              <a:ext cx="454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5448" y="3962400"/>
              <a:ext cx="454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24000" y="4567535"/>
              <a:ext cx="454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00400" y="4572000"/>
              <a:ext cx="454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87697" y="4572000"/>
              <a:ext cx="454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64097" y="4568757"/>
              <a:ext cx="454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44000" y="4572000"/>
              <a:ext cx="454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820400" y="4567535"/>
              <a:ext cx="454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85414" y="4572000"/>
              <a:ext cx="10698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 (km)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16298" y="4572000"/>
              <a:ext cx="10698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 (km)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553373" y="4572000"/>
              <a:ext cx="10698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 (km)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-360075" y="3552855"/>
              <a:ext cx="10698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 (km)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76400" y="2082224"/>
            <a:ext cx="9070848" cy="523221"/>
            <a:chOff x="1676400" y="2082224"/>
            <a:chExt cx="9070848" cy="523221"/>
          </a:xfrm>
        </p:grpSpPr>
        <p:sp>
          <p:nvSpPr>
            <p:cNvPr id="20" name="TextBox 19"/>
            <p:cNvSpPr txBox="1"/>
            <p:nvPr/>
          </p:nvSpPr>
          <p:spPr>
            <a:xfrm>
              <a:off x="1676400" y="2082225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Q=1000</a:t>
              </a:r>
              <a:endPara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10200" y="2082225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Q=40</a:t>
              </a:r>
              <a:endPara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223248" y="2082224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Q=20</a:t>
              </a:r>
              <a:endPara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14800" y="5486400"/>
                <a:ext cx="3733800" cy="689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sz="36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Hz</a:t>
                </a:r>
                <a:endParaRPr lang="en-US" sz="3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486400"/>
                <a:ext cx="3733800" cy="689099"/>
              </a:xfrm>
              <a:prstGeom prst="rect">
                <a:avLst/>
              </a:prstGeom>
              <a:blipFill rotWithShape="0">
                <a:blip r:embed="rId5"/>
                <a:stretch>
                  <a:fillRect t="-15929" b="-31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0" y="3048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 for Q Compensation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38972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Problem: </a:t>
            </a:r>
            <a:r>
              <a:rPr lang="en-US" sz="2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 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distorts amplitude and phase of propagating waves.</a:t>
            </a:r>
          </a:p>
        </p:txBody>
      </p:sp>
    </p:spTree>
    <p:extLst>
      <p:ext uri="{BB962C8B-B14F-4D97-AF65-F5344CB8AC3E}">
        <p14:creationId xmlns:p14="http://schemas.microsoft.com/office/powerpoint/2010/main" val="12266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2" t="8584" r="9686" b="12832"/>
          <a:stretch/>
        </p:blipFill>
        <p:spPr>
          <a:xfrm>
            <a:off x="8156448" y="2743200"/>
            <a:ext cx="3657600" cy="1828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1" t="8584" r="9695" b="12832"/>
          <a:stretch/>
        </p:blipFill>
        <p:spPr>
          <a:xfrm>
            <a:off x="4343400" y="2743200"/>
            <a:ext cx="3657600" cy="1828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1" t="8584" r="9695" b="12832"/>
          <a:stretch/>
        </p:blipFill>
        <p:spPr>
          <a:xfrm>
            <a:off x="530352" y="2743200"/>
            <a:ext cx="3657600" cy="1828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1676400" y="2082224"/>
            <a:ext cx="9070848" cy="523221"/>
            <a:chOff x="1676400" y="2082224"/>
            <a:chExt cx="9070848" cy="523221"/>
          </a:xfrm>
        </p:grpSpPr>
        <p:sp>
          <p:nvSpPr>
            <p:cNvPr id="10" name="TextBox 9"/>
            <p:cNvSpPr txBox="1"/>
            <p:nvPr/>
          </p:nvSpPr>
          <p:spPr>
            <a:xfrm>
              <a:off x="1676400" y="2082225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Q=1000</a:t>
              </a:r>
              <a:endPara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10200" y="2082225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Q=40</a:t>
              </a:r>
              <a:endPara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223248" y="2082224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Q=20</a:t>
              </a:r>
              <a:endPara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-25206" y="3043535"/>
            <a:ext cx="11299758" cy="1928575"/>
            <a:chOff x="-25206" y="3043535"/>
            <a:chExt cx="11299758" cy="1928575"/>
          </a:xfrm>
        </p:grpSpPr>
        <p:sp>
          <p:nvSpPr>
            <p:cNvPr id="14" name="TextBox 13"/>
            <p:cNvSpPr txBox="1"/>
            <p:nvPr/>
          </p:nvSpPr>
          <p:spPr>
            <a:xfrm>
              <a:off x="152400" y="3043535"/>
              <a:ext cx="454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5448" y="3962400"/>
              <a:ext cx="454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24000" y="4567535"/>
              <a:ext cx="454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00400" y="4572000"/>
              <a:ext cx="454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87697" y="4572000"/>
              <a:ext cx="454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64097" y="4568757"/>
              <a:ext cx="454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144000" y="4572000"/>
              <a:ext cx="454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820400" y="4567535"/>
              <a:ext cx="454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85414" y="4572000"/>
              <a:ext cx="10698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 (km)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16298" y="4572000"/>
              <a:ext cx="10698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 (km)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553373" y="4572000"/>
              <a:ext cx="10698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 (km)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-360075" y="3552855"/>
              <a:ext cx="10698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 (km)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14800" y="5486400"/>
                <a:ext cx="3733800" cy="689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sz="36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Hz</a:t>
                </a:r>
                <a:endParaRPr lang="en-US" sz="3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486400"/>
                <a:ext cx="3733800" cy="689099"/>
              </a:xfrm>
              <a:prstGeom prst="rect">
                <a:avLst/>
              </a:prstGeom>
              <a:blipFill rotWithShape="0">
                <a:blip r:embed="rId5"/>
                <a:stretch>
                  <a:fillRect t="-15929" b="-31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0" y="3048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 for Q Compensation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138972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Problem: </a:t>
            </a:r>
            <a:r>
              <a:rPr lang="en-US" sz="2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 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distorts amplitude and phase of propagating waves.</a:t>
            </a:r>
          </a:p>
        </p:txBody>
      </p:sp>
    </p:spTree>
    <p:extLst>
      <p:ext uri="{BB962C8B-B14F-4D97-AF65-F5344CB8AC3E}">
        <p14:creationId xmlns:p14="http://schemas.microsoft.com/office/powerpoint/2010/main" val="192648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" t="6565" r="2338" b="2205"/>
          <a:stretch/>
        </p:blipFill>
        <p:spPr>
          <a:xfrm>
            <a:off x="457200" y="1828800"/>
            <a:ext cx="5486400" cy="4572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" t="3213" r="1655" b="2500"/>
          <a:stretch/>
        </p:blipFill>
        <p:spPr>
          <a:xfrm>
            <a:off x="6245352" y="1828800"/>
            <a:ext cx="5486400" cy="4572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3048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 for Q Compensation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3579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Offshore Brunei (</a:t>
            </a:r>
            <a:r>
              <a:rPr lang="en-US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Gamar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al., 2015)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546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t="6650" r="3408" b="7892"/>
          <a:stretch/>
        </p:blipFill>
        <p:spPr>
          <a:xfrm>
            <a:off x="457200" y="1828800"/>
            <a:ext cx="5486400" cy="4572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 t="4311" r="2962" b="9459"/>
          <a:stretch/>
        </p:blipFill>
        <p:spPr>
          <a:xfrm>
            <a:off x="6245352" y="1828800"/>
            <a:ext cx="5486400" cy="4572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 for Q compensation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3579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 Sea (</a:t>
            </a:r>
            <a:r>
              <a:rPr lang="en-US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Valenciano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Chemingui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2012)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828800" y="2286000"/>
            <a:ext cx="2362200" cy="1219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467600" y="2286000"/>
            <a:ext cx="2362200" cy="1219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581400" y="4572000"/>
            <a:ext cx="2286000" cy="15240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9220200" y="4572000"/>
            <a:ext cx="2286000" cy="15240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67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t="4563" r="3557" b="3031"/>
          <a:stretch/>
        </p:blipFill>
        <p:spPr>
          <a:xfrm>
            <a:off x="457200" y="1828800"/>
            <a:ext cx="5486400" cy="4572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5977" r="5806" b="3328"/>
          <a:stretch/>
        </p:blipFill>
        <p:spPr>
          <a:xfrm>
            <a:off x="6245352" y="1828800"/>
            <a:ext cx="5486400" cy="4572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 for Q Compensation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3579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Offshore Brazil (Zhou et al., 2011)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479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524000"/>
            <a:ext cx="1104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Problem: </a:t>
            </a:r>
            <a:r>
              <a:rPr lang="en-US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FWI Q(</a:t>
            </a:r>
            <a:r>
              <a:rPr lang="en-US" sz="4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x,y,z</a:t>
            </a:r>
            <a:r>
              <a:rPr lang="en-US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not robust</a:t>
            </a:r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17297" y="2286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 for Q Compensation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0050" y="2561283"/>
            <a:ext cx="1104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Solution: </a:t>
            </a:r>
            <a:r>
              <a:rPr lang="en-US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Skeletonized Inversion for Q</a:t>
            </a:r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76200" y="3484686"/>
            <a:ext cx="3280883" cy="2129782"/>
            <a:chOff x="76200" y="3826206"/>
            <a:chExt cx="3280883" cy="2129782"/>
          </a:xfrm>
        </p:grpSpPr>
        <p:grpSp>
          <p:nvGrpSpPr>
            <p:cNvPr id="34" name="Group 50"/>
            <p:cNvGrpSpPr>
              <a:grpSpLocks/>
            </p:cNvGrpSpPr>
            <p:nvPr/>
          </p:nvGrpSpPr>
          <p:grpSpPr bwMode="auto">
            <a:xfrm>
              <a:off x="569233" y="4267200"/>
              <a:ext cx="2286000" cy="1688788"/>
              <a:chOff x="4953000" y="4178300"/>
              <a:chExt cx="2286000" cy="1308100"/>
            </a:xfrm>
          </p:grpSpPr>
          <p:cxnSp>
            <p:nvCxnSpPr>
              <p:cNvPr id="39" name="Straight Connector 38"/>
              <p:cNvCxnSpPr>
                <a:cxnSpLocks noChangeShapeType="1"/>
              </p:cNvCxnSpPr>
              <p:nvPr/>
            </p:nvCxnSpPr>
            <p:spPr bwMode="auto">
              <a:xfrm rot="5400000">
                <a:off x="5295900" y="4838700"/>
                <a:ext cx="1295400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" name="Straight Connector 43"/>
              <p:cNvCxnSpPr>
                <a:cxnSpLocks noChangeShapeType="1"/>
              </p:cNvCxnSpPr>
              <p:nvPr/>
            </p:nvCxnSpPr>
            <p:spPr bwMode="auto">
              <a:xfrm rot="5400000">
                <a:off x="6159500" y="4826000"/>
                <a:ext cx="1295400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" name="Straight Connector 45"/>
              <p:cNvCxnSpPr>
                <a:cxnSpLocks noChangeShapeType="1"/>
              </p:cNvCxnSpPr>
              <p:nvPr/>
            </p:nvCxnSpPr>
            <p:spPr bwMode="auto">
              <a:xfrm>
                <a:off x="4953000" y="5486400"/>
                <a:ext cx="2286000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5" name="TextBox 54"/>
            <p:cNvSpPr txBox="1"/>
            <p:nvPr/>
          </p:nvSpPr>
          <p:spPr>
            <a:xfrm>
              <a:off x="950233" y="3857241"/>
              <a:ext cx="1272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Predicted</a:t>
              </a:r>
              <a:endPara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084323" y="3826206"/>
              <a:ext cx="1272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Observed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>
              <a:off x="874033" y="4283596"/>
              <a:ext cx="0" cy="167239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 rot="16200000">
              <a:off x="-149343" y="4877516"/>
              <a:ext cx="10358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Time</a:t>
              </a:r>
              <a:endParaRPr lang="en-US" sz="3200" dirty="0"/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1440306" y="4324578"/>
              <a:ext cx="255776" cy="1332689"/>
            </a:xfrm>
            <a:custGeom>
              <a:avLst/>
              <a:gdLst>
                <a:gd name="connsiteX0" fmla="*/ 120267 w 255776"/>
                <a:gd name="connsiteY0" fmla="*/ 0 h 1332689"/>
                <a:gd name="connsiteX1" fmla="*/ 227271 w 255776"/>
                <a:gd name="connsiteY1" fmla="*/ 77821 h 1332689"/>
                <a:gd name="connsiteX2" fmla="*/ 139722 w 255776"/>
                <a:gd name="connsiteY2" fmla="*/ 194553 h 1332689"/>
                <a:gd name="connsiteX3" fmla="*/ 3535 w 255776"/>
                <a:gd name="connsiteY3" fmla="*/ 389106 h 1332689"/>
                <a:gd name="connsiteX4" fmla="*/ 91084 w 255776"/>
                <a:gd name="connsiteY4" fmla="*/ 466928 h 1332689"/>
                <a:gd name="connsiteX5" fmla="*/ 227271 w 255776"/>
                <a:gd name="connsiteY5" fmla="*/ 564204 h 1332689"/>
                <a:gd name="connsiteX6" fmla="*/ 188361 w 255776"/>
                <a:gd name="connsiteY6" fmla="*/ 622570 h 1332689"/>
                <a:gd name="connsiteX7" fmla="*/ 100812 w 255776"/>
                <a:gd name="connsiteY7" fmla="*/ 700391 h 1332689"/>
                <a:gd name="connsiteX8" fmla="*/ 42446 w 255776"/>
                <a:gd name="connsiteY8" fmla="*/ 758757 h 1332689"/>
                <a:gd name="connsiteX9" fmla="*/ 61901 w 255776"/>
                <a:gd name="connsiteY9" fmla="*/ 865762 h 1332689"/>
                <a:gd name="connsiteX10" fmla="*/ 149450 w 255776"/>
                <a:gd name="connsiteY10" fmla="*/ 904672 h 1332689"/>
                <a:gd name="connsiteX11" fmla="*/ 236999 w 255776"/>
                <a:gd name="connsiteY11" fmla="*/ 963038 h 1332689"/>
                <a:gd name="connsiteX12" fmla="*/ 246727 w 255776"/>
                <a:gd name="connsiteY12" fmla="*/ 1001949 h 1332689"/>
                <a:gd name="connsiteX13" fmla="*/ 129995 w 255776"/>
                <a:gd name="connsiteY13" fmla="*/ 1108953 h 1332689"/>
                <a:gd name="connsiteX14" fmla="*/ 3535 w 255776"/>
                <a:gd name="connsiteY14" fmla="*/ 1206230 h 1332689"/>
                <a:gd name="connsiteX15" fmla="*/ 42446 w 255776"/>
                <a:gd name="connsiteY15" fmla="*/ 1293779 h 1332689"/>
                <a:gd name="connsiteX16" fmla="*/ 120267 w 255776"/>
                <a:gd name="connsiteY16" fmla="*/ 1332689 h 133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5776" h="1332689">
                  <a:moveTo>
                    <a:pt x="120267" y="0"/>
                  </a:moveTo>
                  <a:cubicBezTo>
                    <a:pt x="172148" y="22698"/>
                    <a:pt x="224029" y="45396"/>
                    <a:pt x="227271" y="77821"/>
                  </a:cubicBezTo>
                  <a:cubicBezTo>
                    <a:pt x="230514" y="110247"/>
                    <a:pt x="177011" y="142672"/>
                    <a:pt x="139722" y="194553"/>
                  </a:cubicBezTo>
                  <a:cubicBezTo>
                    <a:pt x="102433" y="246434"/>
                    <a:pt x="11641" y="343710"/>
                    <a:pt x="3535" y="389106"/>
                  </a:cubicBezTo>
                  <a:cubicBezTo>
                    <a:pt x="-4571" y="434502"/>
                    <a:pt x="53795" y="437745"/>
                    <a:pt x="91084" y="466928"/>
                  </a:cubicBezTo>
                  <a:cubicBezTo>
                    <a:pt x="128373" y="496111"/>
                    <a:pt x="211058" y="538264"/>
                    <a:pt x="227271" y="564204"/>
                  </a:cubicBezTo>
                  <a:cubicBezTo>
                    <a:pt x="243484" y="590144"/>
                    <a:pt x="209438" y="599872"/>
                    <a:pt x="188361" y="622570"/>
                  </a:cubicBezTo>
                  <a:cubicBezTo>
                    <a:pt x="167285" y="645268"/>
                    <a:pt x="125131" y="677693"/>
                    <a:pt x="100812" y="700391"/>
                  </a:cubicBezTo>
                  <a:cubicBezTo>
                    <a:pt x="76493" y="723089"/>
                    <a:pt x="48931" y="731195"/>
                    <a:pt x="42446" y="758757"/>
                  </a:cubicBezTo>
                  <a:cubicBezTo>
                    <a:pt x="35961" y="786319"/>
                    <a:pt x="44067" y="841443"/>
                    <a:pt x="61901" y="865762"/>
                  </a:cubicBezTo>
                  <a:cubicBezTo>
                    <a:pt x="79735" y="890081"/>
                    <a:pt x="120267" y="888459"/>
                    <a:pt x="149450" y="904672"/>
                  </a:cubicBezTo>
                  <a:cubicBezTo>
                    <a:pt x="178633" y="920885"/>
                    <a:pt x="220786" y="946825"/>
                    <a:pt x="236999" y="963038"/>
                  </a:cubicBezTo>
                  <a:cubicBezTo>
                    <a:pt x="253212" y="979251"/>
                    <a:pt x="264561" y="977630"/>
                    <a:pt x="246727" y="1001949"/>
                  </a:cubicBezTo>
                  <a:cubicBezTo>
                    <a:pt x="228893" y="1026268"/>
                    <a:pt x="170527" y="1074906"/>
                    <a:pt x="129995" y="1108953"/>
                  </a:cubicBezTo>
                  <a:cubicBezTo>
                    <a:pt x="89463" y="1143000"/>
                    <a:pt x="18126" y="1175426"/>
                    <a:pt x="3535" y="1206230"/>
                  </a:cubicBezTo>
                  <a:cubicBezTo>
                    <a:pt x="-11056" y="1237034"/>
                    <a:pt x="22991" y="1272703"/>
                    <a:pt x="42446" y="1293779"/>
                  </a:cubicBezTo>
                  <a:cubicBezTo>
                    <a:pt x="61901" y="1314856"/>
                    <a:pt x="91084" y="1323772"/>
                    <a:pt x="120267" y="1332689"/>
                  </a:cubicBezTo>
                </a:path>
              </a:pathLst>
            </a:cu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2224019" y="4398539"/>
              <a:ext cx="378567" cy="1412583"/>
            </a:xfrm>
            <a:custGeom>
              <a:avLst/>
              <a:gdLst>
                <a:gd name="connsiteX0" fmla="*/ 181839 w 378567"/>
                <a:gd name="connsiteY0" fmla="*/ 0 h 1412583"/>
                <a:gd name="connsiteX1" fmla="*/ 327754 w 378567"/>
                <a:gd name="connsiteY1" fmla="*/ 107004 h 1412583"/>
                <a:gd name="connsiteX2" fmla="*/ 84563 w 378567"/>
                <a:gd name="connsiteY2" fmla="*/ 233464 h 1412583"/>
                <a:gd name="connsiteX3" fmla="*/ 376392 w 378567"/>
                <a:gd name="connsiteY3" fmla="*/ 330741 h 1412583"/>
                <a:gd name="connsiteX4" fmla="*/ 211022 w 378567"/>
                <a:gd name="connsiteY4" fmla="*/ 418290 h 1412583"/>
                <a:gd name="connsiteX5" fmla="*/ 84563 w 378567"/>
                <a:gd name="connsiteY5" fmla="*/ 515566 h 1412583"/>
                <a:gd name="connsiteX6" fmla="*/ 6741 w 378567"/>
                <a:gd name="connsiteY6" fmla="*/ 583660 h 1412583"/>
                <a:gd name="connsiteX7" fmla="*/ 259660 w 378567"/>
                <a:gd name="connsiteY7" fmla="*/ 690664 h 1412583"/>
                <a:gd name="connsiteX8" fmla="*/ 376392 w 378567"/>
                <a:gd name="connsiteY8" fmla="*/ 739302 h 1412583"/>
                <a:gd name="connsiteX9" fmla="*/ 298571 w 378567"/>
                <a:gd name="connsiteY9" fmla="*/ 787941 h 1412583"/>
                <a:gd name="connsiteX10" fmla="*/ 55380 w 378567"/>
                <a:gd name="connsiteY10" fmla="*/ 875490 h 1412583"/>
                <a:gd name="connsiteX11" fmla="*/ 142929 w 378567"/>
                <a:gd name="connsiteY11" fmla="*/ 953311 h 1412583"/>
                <a:gd name="connsiteX12" fmla="*/ 191567 w 378567"/>
                <a:gd name="connsiteY12" fmla="*/ 982494 h 1412583"/>
                <a:gd name="connsiteX13" fmla="*/ 308299 w 378567"/>
                <a:gd name="connsiteY13" fmla="*/ 1079770 h 1412583"/>
                <a:gd name="connsiteX14" fmla="*/ 162384 w 378567"/>
                <a:gd name="connsiteY14" fmla="*/ 1167319 h 1412583"/>
                <a:gd name="connsiteX15" fmla="*/ 162384 w 378567"/>
                <a:gd name="connsiteY15" fmla="*/ 1391055 h 1412583"/>
                <a:gd name="connsiteX16" fmla="*/ 201294 w 378567"/>
                <a:gd name="connsiteY16" fmla="*/ 1391055 h 1412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8567" h="1412583">
                  <a:moveTo>
                    <a:pt x="181839" y="0"/>
                  </a:moveTo>
                  <a:cubicBezTo>
                    <a:pt x="262903" y="34046"/>
                    <a:pt x="343967" y="68093"/>
                    <a:pt x="327754" y="107004"/>
                  </a:cubicBezTo>
                  <a:cubicBezTo>
                    <a:pt x="311541" y="145915"/>
                    <a:pt x="76457" y="196175"/>
                    <a:pt x="84563" y="233464"/>
                  </a:cubicBezTo>
                  <a:cubicBezTo>
                    <a:pt x="92669" y="270754"/>
                    <a:pt x="355316" y="299937"/>
                    <a:pt x="376392" y="330741"/>
                  </a:cubicBezTo>
                  <a:cubicBezTo>
                    <a:pt x="397469" y="361545"/>
                    <a:pt x="259660" y="387486"/>
                    <a:pt x="211022" y="418290"/>
                  </a:cubicBezTo>
                  <a:cubicBezTo>
                    <a:pt x="162384" y="449094"/>
                    <a:pt x="118610" y="488004"/>
                    <a:pt x="84563" y="515566"/>
                  </a:cubicBezTo>
                  <a:cubicBezTo>
                    <a:pt x="50516" y="543128"/>
                    <a:pt x="-22442" y="554477"/>
                    <a:pt x="6741" y="583660"/>
                  </a:cubicBezTo>
                  <a:cubicBezTo>
                    <a:pt x="35924" y="612843"/>
                    <a:pt x="259660" y="690664"/>
                    <a:pt x="259660" y="690664"/>
                  </a:cubicBezTo>
                  <a:cubicBezTo>
                    <a:pt x="321269" y="716604"/>
                    <a:pt x="369907" y="723089"/>
                    <a:pt x="376392" y="739302"/>
                  </a:cubicBezTo>
                  <a:cubicBezTo>
                    <a:pt x="382877" y="755515"/>
                    <a:pt x="352073" y="765243"/>
                    <a:pt x="298571" y="787941"/>
                  </a:cubicBezTo>
                  <a:cubicBezTo>
                    <a:pt x="245069" y="810639"/>
                    <a:pt x="81320" y="847928"/>
                    <a:pt x="55380" y="875490"/>
                  </a:cubicBezTo>
                  <a:cubicBezTo>
                    <a:pt x="29440" y="903052"/>
                    <a:pt x="120231" y="935477"/>
                    <a:pt x="142929" y="953311"/>
                  </a:cubicBezTo>
                  <a:cubicBezTo>
                    <a:pt x="165627" y="971145"/>
                    <a:pt x="164005" y="961418"/>
                    <a:pt x="191567" y="982494"/>
                  </a:cubicBezTo>
                  <a:cubicBezTo>
                    <a:pt x="219129" y="1003571"/>
                    <a:pt x="313163" y="1048966"/>
                    <a:pt x="308299" y="1079770"/>
                  </a:cubicBezTo>
                  <a:cubicBezTo>
                    <a:pt x="303435" y="1110574"/>
                    <a:pt x="186703" y="1115438"/>
                    <a:pt x="162384" y="1167319"/>
                  </a:cubicBezTo>
                  <a:cubicBezTo>
                    <a:pt x="138065" y="1219200"/>
                    <a:pt x="155899" y="1353766"/>
                    <a:pt x="162384" y="1391055"/>
                  </a:cubicBezTo>
                  <a:cubicBezTo>
                    <a:pt x="168869" y="1428344"/>
                    <a:pt x="185081" y="1409699"/>
                    <a:pt x="201294" y="1391055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9067800" y="4168529"/>
            <a:ext cx="3761172" cy="976351"/>
            <a:chOff x="9067800" y="4510049"/>
            <a:chExt cx="3761172" cy="976351"/>
          </a:xfrm>
        </p:grpSpPr>
        <p:cxnSp>
          <p:nvCxnSpPr>
            <p:cNvPr id="73" name="Straight Arrow Connector 72"/>
            <p:cNvCxnSpPr/>
            <p:nvPr/>
          </p:nvCxnSpPr>
          <p:spPr bwMode="auto">
            <a:xfrm flipV="1">
              <a:off x="9067800" y="4942456"/>
              <a:ext cx="762000" cy="1054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9079662" y="4590193"/>
                  <a:ext cx="3749310" cy="8962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400" i="1" smtClean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rgbClr val="FFFF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i="1" smtClean="0"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i="1"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  <m:sup/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400" i="1">
                                    <a:solidFill>
                                      <a:srgbClr val="FFFF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sz="24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9662" y="4590193"/>
                  <a:ext cx="3749310" cy="89620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TextBox 74"/>
            <p:cNvSpPr txBox="1"/>
            <p:nvPr/>
          </p:nvSpPr>
          <p:spPr>
            <a:xfrm>
              <a:off x="11895895" y="457312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FFFF"/>
                  </a:solidFill>
                </a:rPr>
                <a:t>2</a:t>
              </a: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10499105" y="4573124"/>
              <a:ext cx="626095" cy="913276"/>
            </a:xfrm>
            <a:prstGeom prst="rect">
              <a:avLst/>
            </a:prstGeom>
            <a:solidFill>
              <a:srgbClr val="00008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0310430" y="4510049"/>
              <a:ext cx="69121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FFFFFF"/>
                  </a:solidFill>
                  <a:latin typeface="Symbol" panose="05050102010706020507" pitchFamily="18" charset="2"/>
                </a:rPr>
                <a:t>e=</a:t>
              </a:r>
              <a:endParaRPr lang="en-US" sz="4000" dirty="0">
                <a:solidFill>
                  <a:srgbClr val="FFFFFF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9896254" y="4689869"/>
              <a:ext cx="495389" cy="589621"/>
            </a:xfrm>
            <a:prstGeom prst="rect">
              <a:avLst/>
            </a:prstGeom>
            <a:solidFill>
              <a:srgbClr val="00008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90" name="Picture 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5289" y="5161440"/>
            <a:ext cx="2039821" cy="1243016"/>
          </a:xfrm>
          <a:prstGeom prst="rect">
            <a:avLst/>
          </a:prstGeom>
        </p:spPr>
      </p:pic>
      <p:grpSp>
        <p:nvGrpSpPr>
          <p:cNvPr id="94" name="Group 93"/>
          <p:cNvGrpSpPr/>
          <p:nvPr/>
        </p:nvGrpSpPr>
        <p:grpSpPr>
          <a:xfrm>
            <a:off x="2971800" y="3336557"/>
            <a:ext cx="5970256" cy="2400319"/>
            <a:chOff x="2971800" y="3678077"/>
            <a:chExt cx="5970256" cy="2400319"/>
          </a:xfrm>
        </p:grpSpPr>
        <p:sp>
          <p:nvSpPr>
            <p:cNvPr id="51" name="TextBox 50"/>
            <p:cNvSpPr txBox="1"/>
            <p:nvPr/>
          </p:nvSpPr>
          <p:spPr>
            <a:xfrm>
              <a:off x="4313719" y="4489814"/>
              <a:ext cx="1272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Predicted</a:t>
              </a:r>
              <a:endPara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69296" y="4879380"/>
              <a:ext cx="1272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Observed</a:t>
              </a:r>
              <a:endPara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4850883" y="4413502"/>
              <a:ext cx="3830595" cy="1239597"/>
            </a:xfrm>
            <a:custGeom>
              <a:avLst/>
              <a:gdLst>
                <a:gd name="connsiteX0" fmla="*/ 0 w 3830595"/>
                <a:gd name="connsiteY0" fmla="*/ 1239597 h 1239597"/>
                <a:gd name="connsiteX1" fmla="*/ 741406 w 3830595"/>
                <a:gd name="connsiteY1" fmla="*/ 695899 h 1239597"/>
                <a:gd name="connsiteX2" fmla="*/ 1062681 w 3830595"/>
                <a:gd name="connsiteY2" fmla="*/ 485834 h 1239597"/>
                <a:gd name="connsiteX3" fmla="*/ 1816444 w 3830595"/>
                <a:gd name="connsiteY3" fmla="*/ 3921 h 1239597"/>
                <a:gd name="connsiteX4" fmla="*/ 2335427 w 3830595"/>
                <a:gd name="connsiteY4" fmla="*/ 300483 h 1239597"/>
                <a:gd name="connsiteX5" fmla="*/ 3212757 w 3830595"/>
                <a:gd name="connsiteY5" fmla="*/ 1029532 h 1239597"/>
                <a:gd name="connsiteX6" fmla="*/ 3830595 w 3830595"/>
                <a:gd name="connsiteY6" fmla="*/ 1202526 h 1239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0595" h="1239597">
                  <a:moveTo>
                    <a:pt x="0" y="1239597"/>
                  </a:moveTo>
                  <a:lnTo>
                    <a:pt x="741406" y="695899"/>
                  </a:lnTo>
                  <a:cubicBezTo>
                    <a:pt x="918519" y="570272"/>
                    <a:pt x="1062681" y="485834"/>
                    <a:pt x="1062681" y="485834"/>
                  </a:cubicBezTo>
                  <a:cubicBezTo>
                    <a:pt x="1241854" y="370504"/>
                    <a:pt x="1604320" y="34813"/>
                    <a:pt x="1816444" y="3921"/>
                  </a:cubicBezTo>
                  <a:cubicBezTo>
                    <a:pt x="2028568" y="-26971"/>
                    <a:pt x="2102708" y="129548"/>
                    <a:pt x="2335427" y="300483"/>
                  </a:cubicBezTo>
                  <a:cubicBezTo>
                    <a:pt x="2568146" y="471418"/>
                    <a:pt x="2963562" y="879192"/>
                    <a:pt x="3212757" y="1029532"/>
                  </a:cubicBezTo>
                  <a:cubicBezTo>
                    <a:pt x="3461952" y="1179872"/>
                    <a:pt x="3646273" y="1191199"/>
                    <a:pt x="3830595" y="1202526"/>
                  </a:cubicBezTo>
                </a:path>
              </a:pathLst>
            </a:cu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4863240" y="4413282"/>
              <a:ext cx="3076832" cy="1227460"/>
            </a:xfrm>
            <a:custGeom>
              <a:avLst/>
              <a:gdLst>
                <a:gd name="connsiteX0" fmla="*/ 0 w 3076832"/>
                <a:gd name="connsiteY0" fmla="*/ 1227460 h 1227460"/>
                <a:gd name="connsiteX1" fmla="*/ 222422 w 3076832"/>
                <a:gd name="connsiteY1" fmla="*/ 980325 h 1227460"/>
                <a:gd name="connsiteX2" fmla="*/ 444843 w 3076832"/>
                <a:gd name="connsiteY2" fmla="*/ 374844 h 1227460"/>
                <a:gd name="connsiteX3" fmla="*/ 803189 w 3076832"/>
                <a:gd name="connsiteY3" fmla="*/ 4141 h 1227460"/>
                <a:gd name="connsiteX4" fmla="*/ 1112108 w 3076832"/>
                <a:gd name="connsiteY4" fmla="*/ 201849 h 1227460"/>
                <a:gd name="connsiteX5" fmla="*/ 1408670 w 3076832"/>
                <a:gd name="connsiteY5" fmla="*/ 597265 h 1227460"/>
                <a:gd name="connsiteX6" fmla="*/ 1729946 w 3076832"/>
                <a:gd name="connsiteY6" fmla="*/ 893827 h 1227460"/>
                <a:gd name="connsiteX7" fmla="*/ 2286000 w 3076832"/>
                <a:gd name="connsiteY7" fmla="*/ 1116249 h 1227460"/>
                <a:gd name="connsiteX8" fmla="*/ 3076832 w 3076832"/>
                <a:gd name="connsiteY8" fmla="*/ 1215103 h 122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832" h="1227460">
                  <a:moveTo>
                    <a:pt x="0" y="1227460"/>
                  </a:moveTo>
                  <a:cubicBezTo>
                    <a:pt x="74141" y="1174944"/>
                    <a:pt x="148282" y="1122428"/>
                    <a:pt x="222422" y="980325"/>
                  </a:cubicBezTo>
                  <a:cubicBezTo>
                    <a:pt x="296562" y="838222"/>
                    <a:pt x="348048" y="537541"/>
                    <a:pt x="444843" y="374844"/>
                  </a:cubicBezTo>
                  <a:cubicBezTo>
                    <a:pt x="541638" y="212147"/>
                    <a:pt x="691978" y="32973"/>
                    <a:pt x="803189" y="4141"/>
                  </a:cubicBezTo>
                  <a:cubicBezTo>
                    <a:pt x="914400" y="-24691"/>
                    <a:pt x="1011195" y="102995"/>
                    <a:pt x="1112108" y="201849"/>
                  </a:cubicBezTo>
                  <a:cubicBezTo>
                    <a:pt x="1213021" y="300703"/>
                    <a:pt x="1305697" y="481936"/>
                    <a:pt x="1408670" y="597265"/>
                  </a:cubicBezTo>
                  <a:cubicBezTo>
                    <a:pt x="1511643" y="712594"/>
                    <a:pt x="1583724" y="807330"/>
                    <a:pt x="1729946" y="893827"/>
                  </a:cubicBezTo>
                  <a:cubicBezTo>
                    <a:pt x="1876168" y="980324"/>
                    <a:pt x="2061519" y="1062703"/>
                    <a:pt x="2286000" y="1116249"/>
                  </a:cubicBezTo>
                  <a:cubicBezTo>
                    <a:pt x="2510481" y="1169795"/>
                    <a:pt x="2793656" y="1192449"/>
                    <a:pt x="3076832" y="1215103"/>
                  </a:cubicBezTo>
                </a:path>
              </a:pathLst>
            </a:custGeom>
            <a:noFill/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4220682" y="4372103"/>
              <a:ext cx="4631731" cy="1260008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586479" y="5678286"/>
              <a:ext cx="21478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Frequency (Hz)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 rot="16200000">
              <a:off x="2819366" y="4567324"/>
              <a:ext cx="2147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Amp. Spectrum</a:t>
              </a:r>
              <a:endPara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2" name="Straight Arrow Connector 91"/>
            <p:cNvCxnSpPr/>
            <p:nvPr/>
          </p:nvCxnSpPr>
          <p:spPr bwMode="auto">
            <a:xfrm>
              <a:off x="2971800" y="5029200"/>
              <a:ext cx="642558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99" name="Group 98"/>
          <p:cNvGrpSpPr/>
          <p:nvPr/>
        </p:nvGrpSpPr>
        <p:grpSpPr>
          <a:xfrm>
            <a:off x="5660293" y="3424201"/>
            <a:ext cx="1139691" cy="1928557"/>
            <a:chOff x="5660293" y="3765721"/>
            <a:chExt cx="1139691" cy="1928557"/>
          </a:xfrm>
        </p:grpSpPr>
        <p:cxnSp>
          <p:nvCxnSpPr>
            <p:cNvPr id="95" name="Straight Connector 94"/>
            <p:cNvCxnSpPr/>
            <p:nvPr/>
          </p:nvCxnSpPr>
          <p:spPr bwMode="auto">
            <a:xfrm>
              <a:off x="6732375" y="4435594"/>
              <a:ext cx="67609" cy="122415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>
              <a:off x="5724637" y="4470121"/>
              <a:ext cx="67609" cy="122415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FF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Arrow Connector 51"/>
            <p:cNvCxnSpPr>
              <a:cxnSpLocks noChangeShapeType="1"/>
            </p:cNvCxnSpPr>
            <p:nvPr/>
          </p:nvCxnSpPr>
          <p:spPr bwMode="auto">
            <a:xfrm flipV="1">
              <a:off x="5660293" y="4232038"/>
              <a:ext cx="1072082" cy="346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8" name="Rectangle 97"/>
                <p:cNvSpPr/>
                <p:nvPr/>
              </p:nvSpPr>
              <p:spPr bwMode="auto">
                <a:xfrm>
                  <a:off x="5924064" y="3765721"/>
                  <a:ext cx="47000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Arial" charset="0"/>
                        </a:rPr>
                        <m:t>Δ</m:t>
                      </m:r>
                    </m:oMath>
                  </a14:m>
                  <a:r>
                    <a:rPr lang="en-US" sz="2400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charset="0"/>
                    </a:rPr>
                    <a:t>f</a:t>
                  </a:r>
                  <a:endParaRPr lang="en-US" sz="24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endParaRPr>
                </a:p>
              </p:txBody>
            </p:sp>
          </mc:Choice>
          <mc:Fallback>
            <p:sp>
              <p:nvSpPr>
                <p:cNvPr id="98" name="Rectangle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24064" y="3765721"/>
                  <a:ext cx="470000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195" t="-12000" r="-23377" b="-37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Group 105"/>
          <p:cNvGrpSpPr/>
          <p:nvPr/>
        </p:nvGrpSpPr>
        <p:grpSpPr>
          <a:xfrm>
            <a:off x="243567" y="5630864"/>
            <a:ext cx="2652033" cy="1501312"/>
            <a:chOff x="-137433" y="5972384"/>
            <a:chExt cx="2652033" cy="1501312"/>
          </a:xfrm>
        </p:grpSpPr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172" y="5972384"/>
              <a:ext cx="2039821" cy="1243016"/>
            </a:xfrm>
            <a:prstGeom prst="rect">
              <a:avLst/>
            </a:prstGeom>
          </p:spPr>
        </p:pic>
        <p:grpSp>
          <p:nvGrpSpPr>
            <p:cNvPr id="105" name="Group 104"/>
            <p:cNvGrpSpPr/>
            <p:nvPr/>
          </p:nvGrpSpPr>
          <p:grpSpPr>
            <a:xfrm>
              <a:off x="-137433" y="6382512"/>
              <a:ext cx="2652033" cy="1091184"/>
              <a:chOff x="-228600" y="6382512"/>
              <a:chExt cx="2652033" cy="1091184"/>
            </a:xfrm>
          </p:grpSpPr>
          <p:sp>
            <p:nvSpPr>
              <p:cNvPr id="102" name="Rectangle 101"/>
              <p:cNvSpPr/>
              <p:nvPr/>
            </p:nvSpPr>
            <p:spPr bwMode="auto">
              <a:xfrm>
                <a:off x="-228600" y="6447588"/>
                <a:ext cx="2652033" cy="1026108"/>
              </a:xfrm>
              <a:prstGeom prst="rect">
                <a:avLst/>
              </a:prstGeom>
              <a:solidFill>
                <a:srgbClr val="000082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640080" y="6382512"/>
                <a:ext cx="1152144" cy="368079"/>
              </a:xfrm>
              <a:custGeom>
                <a:avLst/>
                <a:gdLst>
                  <a:gd name="connsiteX0" fmla="*/ 0 w 1152144"/>
                  <a:gd name="connsiteY0" fmla="*/ 0 h 368079"/>
                  <a:gd name="connsiteX1" fmla="*/ 603504 w 1152144"/>
                  <a:gd name="connsiteY1" fmla="*/ 365760 h 368079"/>
                  <a:gd name="connsiteX2" fmla="*/ 1152144 w 1152144"/>
                  <a:gd name="connsiteY2" fmla="*/ 128016 h 368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2144" h="368079">
                    <a:moveTo>
                      <a:pt x="0" y="0"/>
                    </a:moveTo>
                    <a:cubicBezTo>
                      <a:pt x="205740" y="172212"/>
                      <a:pt x="411480" y="344424"/>
                      <a:pt x="603504" y="365760"/>
                    </a:cubicBezTo>
                    <a:cubicBezTo>
                      <a:pt x="795528" y="387096"/>
                      <a:pt x="973836" y="257556"/>
                      <a:pt x="1152144" y="128016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sp>
        <p:nvSpPr>
          <p:cNvPr id="107" name="TextBox 106"/>
          <p:cNvSpPr txBox="1"/>
          <p:nvPr/>
        </p:nvSpPr>
        <p:spPr>
          <a:xfrm>
            <a:off x="1493734" y="6406105"/>
            <a:ext cx="10521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ym typeface="Wingdings" panose="05000000000000000000" pitchFamily="2" charset="2"/>
              </a:rPr>
              <a:t>Y. </a:t>
            </a:r>
            <a:r>
              <a:rPr lang="en-US" sz="2000" dirty="0" err="1" smtClean="0">
                <a:sym typeface="Wingdings" panose="05000000000000000000" pitchFamily="2" charset="2"/>
              </a:rPr>
              <a:t>Quan</a:t>
            </a:r>
            <a:r>
              <a:rPr lang="en-US" sz="2000" dirty="0" smtClean="0">
                <a:sym typeface="Wingdings" panose="05000000000000000000" pitchFamily="2" charset="2"/>
              </a:rPr>
              <a:t> &amp; Jerry Harris, 1997, </a:t>
            </a:r>
            <a:r>
              <a:rPr lang="en-US" sz="2000" b="1" dirty="0">
                <a:hlinkClick r:id="rId5"/>
              </a:rPr>
              <a:t>Seismic attenuation tomography using the frequency shift method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378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311929"/>
            <a:ext cx="73914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 of WQ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Numerical Examples</a:t>
            </a:r>
          </a:p>
          <a:p>
            <a:pPr>
              <a:lnSpc>
                <a:spcPts val="3000"/>
              </a:lnSpc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0" lvl="2" indent="-4572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Synthetic Data Examples</a:t>
            </a:r>
          </a:p>
          <a:p>
            <a:pPr lvl="2">
              <a:lnSpc>
                <a:spcPts val="3000"/>
              </a:lnSpc>
            </a:pPr>
            <a:endParaRPr lang="en-US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0" lvl="2" indent="-4572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Data Example		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Limitations</a:t>
            </a: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787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FWI vs Skeletal Inversion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1" t="9039" r="23722" b="12823"/>
          <a:stretch/>
        </p:blipFill>
        <p:spPr>
          <a:xfrm>
            <a:off x="990600" y="1752600"/>
            <a:ext cx="4206240" cy="448056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5" name="Picture 4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5" t="9039" r="13953" b="12823"/>
          <a:stretch/>
        </p:blipFill>
        <p:spPr>
          <a:xfrm>
            <a:off x="5500045" y="1752600"/>
            <a:ext cx="365760" cy="4480560"/>
          </a:xfrm>
          <a:prstGeom prst="rect">
            <a:avLst/>
          </a:prstGeom>
          <a:ln w="38100">
            <a:solidFill>
              <a:srgbClr val="FFFF00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1447800" y="1167825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Q Model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042" y="2819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384" y="4648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140133" y="3762047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(km)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83820" y="6233160"/>
            <a:ext cx="3450180" cy="692497"/>
            <a:chOff x="1883820" y="6233160"/>
            <a:chExt cx="3450180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1883820" y="623316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60015" y="623316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18510" y="6235392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43200" y="6463992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 (km)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458313" y="1290935"/>
            <a:ext cx="455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75200" y="5867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70130" y="1610729"/>
            <a:ext cx="683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75200" y="3762047"/>
            <a:ext cx="683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74562" y="2357735"/>
            <a:ext cx="203222" cy="3346757"/>
            <a:chOff x="974562" y="2357735"/>
            <a:chExt cx="203222" cy="3346757"/>
          </a:xfrm>
        </p:grpSpPr>
        <p:sp>
          <p:nvSpPr>
            <p:cNvPr id="48" name="Explosion 2 47"/>
            <p:cNvSpPr/>
            <p:nvPr/>
          </p:nvSpPr>
          <p:spPr bwMode="auto">
            <a:xfrm>
              <a:off x="990600" y="2357735"/>
              <a:ext cx="187184" cy="164485"/>
            </a:xfrm>
            <a:prstGeom prst="irregularSeal2">
              <a:avLst/>
            </a:prstGeom>
            <a:solidFill>
              <a:srgbClr val="FFFF00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9" name="Explosion 2 48"/>
            <p:cNvSpPr/>
            <p:nvPr/>
          </p:nvSpPr>
          <p:spPr bwMode="auto">
            <a:xfrm>
              <a:off x="990600" y="3395365"/>
              <a:ext cx="187184" cy="164485"/>
            </a:xfrm>
            <a:prstGeom prst="irregularSeal2">
              <a:avLst/>
            </a:prstGeom>
            <a:solidFill>
              <a:srgbClr val="FFFF00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0" name="Explosion 2 49"/>
            <p:cNvSpPr/>
            <p:nvPr/>
          </p:nvSpPr>
          <p:spPr bwMode="auto">
            <a:xfrm>
              <a:off x="981205" y="4369415"/>
              <a:ext cx="187184" cy="164485"/>
            </a:xfrm>
            <a:prstGeom prst="irregularSeal2">
              <a:avLst/>
            </a:prstGeom>
            <a:solidFill>
              <a:srgbClr val="FFFF00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1" name="Explosion 2 50"/>
            <p:cNvSpPr/>
            <p:nvPr/>
          </p:nvSpPr>
          <p:spPr bwMode="auto">
            <a:xfrm>
              <a:off x="974562" y="5540007"/>
              <a:ext cx="187184" cy="164485"/>
            </a:xfrm>
            <a:prstGeom prst="irregularSeal2">
              <a:avLst/>
            </a:prstGeom>
            <a:solidFill>
              <a:srgbClr val="FFFF00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007412" y="2283767"/>
            <a:ext cx="226646" cy="3412449"/>
            <a:chOff x="5007412" y="2283767"/>
            <a:chExt cx="226646" cy="3412449"/>
          </a:xfrm>
        </p:grpSpPr>
        <p:sp>
          <p:nvSpPr>
            <p:cNvPr id="52" name="Isosceles Triangle 51"/>
            <p:cNvSpPr/>
            <p:nvPr/>
          </p:nvSpPr>
          <p:spPr bwMode="auto">
            <a:xfrm>
              <a:off x="5038999" y="2283767"/>
              <a:ext cx="187036" cy="147935"/>
            </a:xfrm>
            <a:prstGeom prst="triangle">
              <a:avLst/>
            </a:prstGeom>
            <a:solidFill>
              <a:srgbClr val="FFFF00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3" name="Isosceles Triangle 52"/>
            <p:cNvSpPr/>
            <p:nvPr/>
          </p:nvSpPr>
          <p:spPr bwMode="auto">
            <a:xfrm>
              <a:off x="5047022" y="3459479"/>
              <a:ext cx="187036" cy="147935"/>
            </a:xfrm>
            <a:prstGeom prst="triangle">
              <a:avLst/>
            </a:prstGeom>
            <a:solidFill>
              <a:srgbClr val="FFFF00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4" name="Isosceles Triangle 53"/>
            <p:cNvSpPr/>
            <p:nvPr/>
          </p:nvSpPr>
          <p:spPr bwMode="auto">
            <a:xfrm>
              <a:off x="5025842" y="4385637"/>
              <a:ext cx="187036" cy="147935"/>
            </a:xfrm>
            <a:prstGeom prst="triangle">
              <a:avLst/>
            </a:prstGeom>
            <a:solidFill>
              <a:srgbClr val="FFFF00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5" name="Isosceles Triangle 54"/>
            <p:cNvSpPr/>
            <p:nvPr/>
          </p:nvSpPr>
          <p:spPr bwMode="auto">
            <a:xfrm>
              <a:off x="5007412" y="5548281"/>
              <a:ext cx="187036" cy="147935"/>
            </a:xfrm>
            <a:prstGeom prst="triangle">
              <a:avLst/>
            </a:prstGeom>
            <a:solidFill>
              <a:srgbClr val="FFFF00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 bwMode="auto">
          <a:xfrm>
            <a:off x="7302505" y="2562602"/>
            <a:ext cx="43957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Freeform 17"/>
          <p:cNvSpPr/>
          <p:nvPr/>
        </p:nvSpPr>
        <p:spPr bwMode="auto">
          <a:xfrm>
            <a:off x="7406388" y="2260608"/>
            <a:ext cx="4261104" cy="598590"/>
          </a:xfrm>
          <a:custGeom>
            <a:avLst/>
            <a:gdLst>
              <a:gd name="connsiteX0" fmla="*/ 0 w 4261104"/>
              <a:gd name="connsiteY0" fmla="*/ 302321 h 598590"/>
              <a:gd name="connsiteX1" fmla="*/ 274320 w 4261104"/>
              <a:gd name="connsiteY1" fmla="*/ 64577 h 598590"/>
              <a:gd name="connsiteX2" fmla="*/ 402336 w 4261104"/>
              <a:gd name="connsiteY2" fmla="*/ 338897 h 598590"/>
              <a:gd name="connsiteX3" fmla="*/ 731520 w 4261104"/>
              <a:gd name="connsiteY3" fmla="*/ 466913 h 598590"/>
              <a:gd name="connsiteX4" fmla="*/ 932688 w 4261104"/>
              <a:gd name="connsiteY4" fmla="*/ 229169 h 598590"/>
              <a:gd name="connsiteX5" fmla="*/ 1207008 w 4261104"/>
              <a:gd name="connsiteY5" fmla="*/ 192593 h 598590"/>
              <a:gd name="connsiteX6" fmla="*/ 1353312 w 4261104"/>
              <a:gd name="connsiteY6" fmla="*/ 430337 h 598590"/>
              <a:gd name="connsiteX7" fmla="*/ 1572768 w 4261104"/>
              <a:gd name="connsiteY7" fmla="*/ 284033 h 598590"/>
              <a:gd name="connsiteX8" fmla="*/ 1682496 w 4261104"/>
              <a:gd name="connsiteY8" fmla="*/ 137729 h 598590"/>
              <a:gd name="connsiteX9" fmla="*/ 1920240 w 4261104"/>
              <a:gd name="connsiteY9" fmla="*/ 9713 h 598590"/>
              <a:gd name="connsiteX10" fmla="*/ 1975104 w 4261104"/>
              <a:gd name="connsiteY10" fmla="*/ 412049 h 598590"/>
              <a:gd name="connsiteX11" fmla="*/ 2029968 w 4261104"/>
              <a:gd name="connsiteY11" fmla="*/ 558353 h 598590"/>
              <a:gd name="connsiteX12" fmla="*/ 2286000 w 4261104"/>
              <a:gd name="connsiteY12" fmla="*/ 284033 h 598590"/>
              <a:gd name="connsiteX13" fmla="*/ 2414016 w 4261104"/>
              <a:gd name="connsiteY13" fmla="*/ 156017 h 598590"/>
              <a:gd name="connsiteX14" fmla="*/ 2487168 w 4261104"/>
              <a:gd name="connsiteY14" fmla="*/ 101153 h 598590"/>
              <a:gd name="connsiteX15" fmla="*/ 2578608 w 4261104"/>
              <a:gd name="connsiteY15" fmla="*/ 338897 h 598590"/>
              <a:gd name="connsiteX16" fmla="*/ 2706624 w 4261104"/>
              <a:gd name="connsiteY16" fmla="*/ 448625 h 598590"/>
              <a:gd name="connsiteX17" fmla="*/ 2816352 w 4261104"/>
              <a:gd name="connsiteY17" fmla="*/ 82865 h 598590"/>
              <a:gd name="connsiteX18" fmla="*/ 3163824 w 4261104"/>
              <a:gd name="connsiteY18" fmla="*/ 521777 h 598590"/>
              <a:gd name="connsiteX19" fmla="*/ 3182112 w 4261104"/>
              <a:gd name="connsiteY19" fmla="*/ 558353 h 598590"/>
              <a:gd name="connsiteX20" fmla="*/ 3474720 w 4261104"/>
              <a:gd name="connsiteY20" fmla="*/ 101153 h 598590"/>
              <a:gd name="connsiteX21" fmla="*/ 3511296 w 4261104"/>
              <a:gd name="connsiteY21" fmla="*/ 338897 h 598590"/>
              <a:gd name="connsiteX22" fmla="*/ 3529584 w 4261104"/>
              <a:gd name="connsiteY22" fmla="*/ 412049 h 598590"/>
              <a:gd name="connsiteX23" fmla="*/ 3785616 w 4261104"/>
              <a:gd name="connsiteY23" fmla="*/ 393761 h 598590"/>
              <a:gd name="connsiteX24" fmla="*/ 3950208 w 4261104"/>
              <a:gd name="connsiteY24" fmla="*/ 46289 h 598590"/>
              <a:gd name="connsiteX25" fmla="*/ 3986784 w 4261104"/>
              <a:gd name="connsiteY25" fmla="*/ 210881 h 598590"/>
              <a:gd name="connsiteX26" fmla="*/ 4078224 w 4261104"/>
              <a:gd name="connsiteY26" fmla="*/ 412049 h 598590"/>
              <a:gd name="connsiteX27" fmla="*/ 4059936 w 4261104"/>
              <a:gd name="connsiteY27" fmla="*/ 448625 h 598590"/>
              <a:gd name="connsiteX28" fmla="*/ 4261104 w 4261104"/>
              <a:gd name="connsiteY28" fmla="*/ 137729 h 59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261104" h="598590">
                <a:moveTo>
                  <a:pt x="0" y="302321"/>
                </a:moveTo>
                <a:cubicBezTo>
                  <a:pt x="103632" y="180401"/>
                  <a:pt x="207264" y="58481"/>
                  <a:pt x="274320" y="64577"/>
                </a:cubicBezTo>
                <a:cubicBezTo>
                  <a:pt x="341376" y="70673"/>
                  <a:pt x="326136" y="271841"/>
                  <a:pt x="402336" y="338897"/>
                </a:cubicBezTo>
                <a:cubicBezTo>
                  <a:pt x="478536" y="405953"/>
                  <a:pt x="643128" y="485201"/>
                  <a:pt x="731520" y="466913"/>
                </a:cubicBezTo>
                <a:cubicBezTo>
                  <a:pt x="819912" y="448625"/>
                  <a:pt x="853440" y="274889"/>
                  <a:pt x="932688" y="229169"/>
                </a:cubicBezTo>
                <a:cubicBezTo>
                  <a:pt x="1011936" y="183449"/>
                  <a:pt x="1136904" y="159065"/>
                  <a:pt x="1207008" y="192593"/>
                </a:cubicBezTo>
                <a:cubicBezTo>
                  <a:pt x="1277112" y="226121"/>
                  <a:pt x="1292352" y="415097"/>
                  <a:pt x="1353312" y="430337"/>
                </a:cubicBezTo>
                <a:cubicBezTo>
                  <a:pt x="1414272" y="445577"/>
                  <a:pt x="1517904" y="332801"/>
                  <a:pt x="1572768" y="284033"/>
                </a:cubicBezTo>
                <a:cubicBezTo>
                  <a:pt x="1627632" y="235265"/>
                  <a:pt x="1624584" y="183449"/>
                  <a:pt x="1682496" y="137729"/>
                </a:cubicBezTo>
                <a:cubicBezTo>
                  <a:pt x="1740408" y="92009"/>
                  <a:pt x="1871472" y="-36007"/>
                  <a:pt x="1920240" y="9713"/>
                </a:cubicBezTo>
                <a:cubicBezTo>
                  <a:pt x="1969008" y="55433"/>
                  <a:pt x="1956816" y="320609"/>
                  <a:pt x="1975104" y="412049"/>
                </a:cubicBezTo>
                <a:cubicBezTo>
                  <a:pt x="1993392" y="503489"/>
                  <a:pt x="1978152" y="579689"/>
                  <a:pt x="2029968" y="558353"/>
                </a:cubicBezTo>
                <a:cubicBezTo>
                  <a:pt x="2081784" y="537017"/>
                  <a:pt x="2221992" y="351089"/>
                  <a:pt x="2286000" y="284033"/>
                </a:cubicBezTo>
                <a:cubicBezTo>
                  <a:pt x="2350008" y="216977"/>
                  <a:pt x="2380488" y="186497"/>
                  <a:pt x="2414016" y="156017"/>
                </a:cubicBezTo>
                <a:cubicBezTo>
                  <a:pt x="2447544" y="125537"/>
                  <a:pt x="2459736" y="70673"/>
                  <a:pt x="2487168" y="101153"/>
                </a:cubicBezTo>
                <a:cubicBezTo>
                  <a:pt x="2514600" y="131633"/>
                  <a:pt x="2542032" y="280985"/>
                  <a:pt x="2578608" y="338897"/>
                </a:cubicBezTo>
                <a:cubicBezTo>
                  <a:pt x="2615184" y="396809"/>
                  <a:pt x="2667000" y="491297"/>
                  <a:pt x="2706624" y="448625"/>
                </a:cubicBezTo>
                <a:cubicBezTo>
                  <a:pt x="2746248" y="405953"/>
                  <a:pt x="2740152" y="70673"/>
                  <a:pt x="2816352" y="82865"/>
                </a:cubicBezTo>
                <a:cubicBezTo>
                  <a:pt x="2892552" y="95057"/>
                  <a:pt x="3102864" y="442529"/>
                  <a:pt x="3163824" y="521777"/>
                </a:cubicBezTo>
                <a:cubicBezTo>
                  <a:pt x="3224784" y="601025"/>
                  <a:pt x="3130296" y="628457"/>
                  <a:pt x="3182112" y="558353"/>
                </a:cubicBezTo>
                <a:cubicBezTo>
                  <a:pt x="3233928" y="488249"/>
                  <a:pt x="3419856" y="137729"/>
                  <a:pt x="3474720" y="101153"/>
                </a:cubicBezTo>
                <a:cubicBezTo>
                  <a:pt x="3529584" y="64577"/>
                  <a:pt x="3502152" y="287081"/>
                  <a:pt x="3511296" y="338897"/>
                </a:cubicBezTo>
                <a:cubicBezTo>
                  <a:pt x="3520440" y="390713"/>
                  <a:pt x="3483864" y="402905"/>
                  <a:pt x="3529584" y="412049"/>
                </a:cubicBezTo>
                <a:cubicBezTo>
                  <a:pt x="3575304" y="421193"/>
                  <a:pt x="3715512" y="454721"/>
                  <a:pt x="3785616" y="393761"/>
                </a:cubicBezTo>
                <a:cubicBezTo>
                  <a:pt x="3855720" y="332801"/>
                  <a:pt x="3916680" y="76769"/>
                  <a:pt x="3950208" y="46289"/>
                </a:cubicBezTo>
                <a:cubicBezTo>
                  <a:pt x="3983736" y="15809"/>
                  <a:pt x="3965448" y="149921"/>
                  <a:pt x="3986784" y="210881"/>
                </a:cubicBezTo>
                <a:cubicBezTo>
                  <a:pt x="4008120" y="271841"/>
                  <a:pt x="4066032" y="372425"/>
                  <a:pt x="4078224" y="412049"/>
                </a:cubicBezTo>
                <a:cubicBezTo>
                  <a:pt x="4090416" y="451673"/>
                  <a:pt x="4029456" y="494345"/>
                  <a:pt x="4059936" y="448625"/>
                </a:cubicBezTo>
                <a:cubicBezTo>
                  <a:pt x="4090416" y="402905"/>
                  <a:pt x="4175760" y="270317"/>
                  <a:pt x="4261104" y="13772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20427" y="280039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</a:rPr>
              <a:t>time</a:t>
            </a:r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21" name="Straight Arrow Connector 20"/>
          <p:cNvCxnSpPr>
            <a:stCxn id="19" idx="3"/>
          </p:cNvCxnSpPr>
          <p:nvPr/>
        </p:nvCxnSpPr>
        <p:spPr bwMode="auto">
          <a:xfrm>
            <a:off x="9215462" y="2985058"/>
            <a:ext cx="2290738" cy="121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7317745" y="1841561"/>
            <a:ext cx="0" cy="7183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2" name="Group 41"/>
          <p:cNvGrpSpPr/>
          <p:nvPr/>
        </p:nvGrpSpPr>
        <p:grpSpPr>
          <a:xfrm>
            <a:off x="7450320" y="2286000"/>
            <a:ext cx="6030509" cy="614710"/>
            <a:chOff x="7628641" y="1634962"/>
            <a:chExt cx="6030509" cy="614710"/>
          </a:xfrm>
        </p:grpSpPr>
        <p:sp>
          <p:nvSpPr>
            <p:cNvPr id="58" name="Freeform 57"/>
            <p:cNvSpPr/>
            <p:nvPr/>
          </p:nvSpPr>
          <p:spPr bwMode="auto">
            <a:xfrm>
              <a:off x="7628641" y="1634962"/>
              <a:ext cx="3064021" cy="598590"/>
            </a:xfrm>
            <a:custGeom>
              <a:avLst/>
              <a:gdLst>
                <a:gd name="connsiteX0" fmla="*/ 0 w 4261104"/>
                <a:gd name="connsiteY0" fmla="*/ 302321 h 598590"/>
                <a:gd name="connsiteX1" fmla="*/ 274320 w 4261104"/>
                <a:gd name="connsiteY1" fmla="*/ 64577 h 598590"/>
                <a:gd name="connsiteX2" fmla="*/ 402336 w 4261104"/>
                <a:gd name="connsiteY2" fmla="*/ 338897 h 598590"/>
                <a:gd name="connsiteX3" fmla="*/ 731520 w 4261104"/>
                <a:gd name="connsiteY3" fmla="*/ 466913 h 598590"/>
                <a:gd name="connsiteX4" fmla="*/ 932688 w 4261104"/>
                <a:gd name="connsiteY4" fmla="*/ 229169 h 598590"/>
                <a:gd name="connsiteX5" fmla="*/ 1207008 w 4261104"/>
                <a:gd name="connsiteY5" fmla="*/ 192593 h 598590"/>
                <a:gd name="connsiteX6" fmla="*/ 1353312 w 4261104"/>
                <a:gd name="connsiteY6" fmla="*/ 430337 h 598590"/>
                <a:gd name="connsiteX7" fmla="*/ 1572768 w 4261104"/>
                <a:gd name="connsiteY7" fmla="*/ 284033 h 598590"/>
                <a:gd name="connsiteX8" fmla="*/ 1682496 w 4261104"/>
                <a:gd name="connsiteY8" fmla="*/ 137729 h 598590"/>
                <a:gd name="connsiteX9" fmla="*/ 1920240 w 4261104"/>
                <a:gd name="connsiteY9" fmla="*/ 9713 h 598590"/>
                <a:gd name="connsiteX10" fmla="*/ 1975104 w 4261104"/>
                <a:gd name="connsiteY10" fmla="*/ 412049 h 598590"/>
                <a:gd name="connsiteX11" fmla="*/ 2029968 w 4261104"/>
                <a:gd name="connsiteY11" fmla="*/ 558353 h 598590"/>
                <a:gd name="connsiteX12" fmla="*/ 2286000 w 4261104"/>
                <a:gd name="connsiteY12" fmla="*/ 284033 h 598590"/>
                <a:gd name="connsiteX13" fmla="*/ 2414016 w 4261104"/>
                <a:gd name="connsiteY13" fmla="*/ 156017 h 598590"/>
                <a:gd name="connsiteX14" fmla="*/ 2487168 w 4261104"/>
                <a:gd name="connsiteY14" fmla="*/ 101153 h 598590"/>
                <a:gd name="connsiteX15" fmla="*/ 2578608 w 4261104"/>
                <a:gd name="connsiteY15" fmla="*/ 338897 h 598590"/>
                <a:gd name="connsiteX16" fmla="*/ 2706624 w 4261104"/>
                <a:gd name="connsiteY16" fmla="*/ 448625 h 598590"/>
                <a:gd name="connsiteX17" fmla="*/ 2816352 w 4261104"/>
                <a:gd name="connsiteY17" fmla="*/ 82865 h 598590"/>
                <a:gd name="connsiteX18" fmla="*/ 3163824 w 4261104"/>
                <a:gd name="connsiteY18" fmla="*/ 521777 h 598590"/>
                <a:gd name="connsiteX19" fmla="*/ 3182112 w 4261104"/>
                <a:gd name="connsiteY19" fmla="*/ 558353 h 598590"/>
                <a:gd name="connsiteX20" fmla="*/ 3474720 w 4261104"/>
                <a:gd name="connsiteY20" fmla="*/ 101153 h 598590"/>
                <a:gd name="connsiteX21" fmla="*/ 3511296 w 4261104"/>
                <a:gd name="connsiteY21" fmla="*/ 338897 h 598590"/>
                <a:gd name="connsiteX22" fmla="*/ 3529584 w 4261104"/>
                <a:gd name="connsiteY22" fmla="*/ 412049 h 598590"/>
                <a:gd name="connsiteX23" fmla="*/ 3785616 w 4261104"/>
                <a:gd name="connsiteY23" fmla="*/ 393761 h 598590"/>
                <a:gd name="connsiteX24" fmla="*/ 3950208 w 4261104"/>
                <a:gd name="connsiteY24" fmla="*/ 46289 h 598590"/>
                <a:gd name="connsiteX25" fmla="*/ 3986784 w 4261104"/>
                <a:gd name="connsiteY25" fmla="*/ 210881 h 598590"/>
                <a:gd name="connsiteX26" fmla="*/ 4078224 w 4261104"/>
                <a:gd name="connsiteY26" fmla="*/ 412049 h 598590"/>
                <a:gd name="connsiteX27" fmla="*/ 4059936 w 4261104"/>
                <a:gd name="connsiteY27" fmla="*/ 448625 h 598590"/>
                <a:gd name="connsiteX28" fmla="*/ 4261104 w 4261104"/>
                <a:gd name="connsiteY28" fmla="*/ 137729 h 59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261104" h="598590">
                  <a:moveTo>
                    <a:pt x="0" y="302321"/>
                  </a:moveTo>
                  <a:cubicBezTo>
                    <a:pt x="103632" y="180401"/>
                    <a:pt x="207264" y="58481"/>
                    <a:pt x="274320" y="64577"/>
                  </a:cubicBezTo>
                  <a:cubicBezTo>
                    <a:pt x="341376" y="70673"/>
                    <a:pt x="326136" y="271841"/>
                    <a:pt x="402336" y="338897"/>
                  </a:cubicBezTo>
                  <a:cubicBezTo>
                    <a:pt x="478536" y="405953"/>
                    <a:pt x="643128" y="485201"/>
                    <a:pt x="731520" y="466913"/>
                  </a:cubicBezTo>
                  <a:cubicBezTo>
                    <a:pt x="819912" y="448625"/>
                    <a:pt x="853440" y="274889"/>
                    <a:pt x="932688" y="229169"/>
                  </a:cubicBezTo>
                  <a:cubicBezTo>
                    <a:pt x="1011936" y="183449"/>
                    <a:pt x="1136904" y="159065"/>
                    <a:pt x="1207008" y="192593"/>
                  </a:cubicBezTo>
                  <a:cubicBezTo>
                    <a:pt x="1277112" y="226121"/>
                    <a:pt x="1292352" y="415097"/>
                    <a:pt x="1353312" y="430337"/>
                  </a:cubicBezTo>
                  <a:cubicBezTo>
                    <a:pt x="1414272" y="445577"/>
                    <a:pt x="1517904" y="332801"/>
                    <a:pt x="1572768" y="284033"/>
                  </a:cubicBezTo>
                  <a:cubicBezTo>
                    <a:pt x="1627632" y="235265"/>
                    <a:pt x="1624584" y="183449"/>
                    <a:pt x="1682496" y="137729"/>
                  </a:cubicBezTo>
                  <a:cubicBezTo>
                    <a:pt x="1740408" y="92009"/>
                    <a:pt x="1871472" y="-36007"/>
                    <a:pt x="1920240" y="9713"/>
                  </a:cubicBezTo>
                  <a:cubicBezTo>
                    <a:pt x="1969008" y="55433"/>
                    <a:pt x="1956816" y="320609"/>
                    <a:pt x="1975104" y="412049"/>
                  </a:cubicBezTo>
                  <a:cubicBezTo>
                    <a:pt x="1993392" y="503489"/>
                    <a:pt x="1978152" y="579689"/>
                    <a:pt x="2029968" y="558353"/>
                  </a:cubicBezTo>
                  <a:cubicBezTo>
                    <a:pt x="2081784" y="537017"/>
                    <a:pt x="2221992" y="351089"/>
                    <a:pt x="2286000" y="284033"/>
                  </a:cubicBezTo>
                  <a:cubicBezTo>
                    <a:pt x="2350008" y="216977"/>
                    <a:pt x="2380488" y="186497"/>
                    <a:pt x="2414016" y="156017"/>
                  </a:cubicBezTo>
                  <a:cubicBezTo>
                    <a:pt x="2447544" y="125537"/>
                    <a:pt x="2459736" y="70673"/>
                    <a:pt x="2487168" y="101153"/>
                  </a:cubicBezTo>
                  <a:cubicBezTo>
                    <a:pt x="2514600" y="131633"/>
                    <a:pt x="2542032" y="280985"/>
                    <a:pt x="2578608" y="338897"/>
                  </a:cubicBezTo>
                  <a:cubicBezTo>
                    <a:pt x="2615184" y="396809"/>
                    <a:pt x="2667000" y="491297"/>
                    <a:pt x="2706624" y="448625"/>
                  </a:cubicBezTo>
                  <a:cubicBezTo>
                    <a:pt x="2746248" y="405953"/>
                    <a:pt x="2740152" y="70673"/>
                    <a:pt x="2816352" y="82865"/>
                  </a:cubicBezTo>
                  <a:cubicBezTo>
                    <a:pt x="2892552" y="95057"/>
                    <a:pt x="3102864" y="442529"/>
                    <a:pt x="3163824" y="521777"/>
                  </a:cubicBezTo>
                  <a:cubicBezTo>
                    <a:pt x="3224784" y="601025"/>
                    <a:pt x="3130296" y="628457"/>
                    <a:pt x="3182112" y="558353"/>
                  </a:cubicBezTo>
                  <a:cubicBezTo>
                    <a:pt x="3233928" y="488249"/>
                    <a:pt x="3419856" y="137729"/>
                    <a:pt x="3474720" y="101153"/>
                  </a:cubicBezTo>
                  <a:cubicBezTo>
                    <a:pt x="3529584" y="64577"/>
                    <a:pt x="3502152" y="287081"/>
                    <a:pt x="3511296" y="338897"/>
                  </a:cubicBezTo>
                  <a:cubicBezTo>
                    <a:pt x="3520440" y="390713"/>
                    <a:pt x="3483864" y="402905"/>
                    <a:pt x="3529584" y="412049"/>
                  </a:cubicBezTo>
                  <a:cubicBezTo>
                    <a:pt x="3575304" y="421193"/>
                    <a:pt x="3715512" y="454721"/>
                    <a:pt x="3785616" y="393761"/>
                  </a:cubicBezTo>
                  <a:cubicBezTo>
                    <a:pt x="3855720" y="332801"/>
                    <a:pt x="3916680" y="76769"/>
                    <a:pt x="3950208" y="46289"/>
                  </a:cubicBezTo>
                  <a:cubicBezTo>
                    <a:pt x="3983736" y="15809"/>
                    <a:pt x="3965448" y="149921"/>
                    <a:pt x="3986784" y="210881"/>
                  </a:cubicBezTo>
                  <a:cubicBezTo>
                    <a:pt x="4008120" y="271841"/>
                    <a:pt x="4066032" y="372425"/>
                    <a:pt x="4078224" y="412049"/>
                  </a:cubicBezTo>
                  <a:cubicBezTo>
                    <a:pt x="4090416" y="451673"/>
                    <a:pt x="4029456" y="494345"/>
                    <a:pt x="4059936" y="448625"/>
                  </a:cubicBezTo>
                  <a:cubicBezTo>
                    <a:pt x="4090416" y="402905"/>
                    <a:pt x="4175760" y="270317"/>
                    <a:pt x="4261104" y="137729"/>
                  </a:cubicBezTo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10595129" y="1651082"/>
              <a:ext cx="3064021" cy="598590"/>
            </a:xfrm>
            <a:custGeom>
              <a:avLst/>
              <a:gdLst>
                <a:gd name="connsiteX0" fmla="*/ 0 w 4261104"/>
                <a:gd name="connsiteY0" fmla="*/ 302321 h 598590"/>
                <a:gd name="connsiteX1" fmla="*/ 274320 w 4261104"/>
                <a:gd name="connsiteY1" fmla="*/ 64577 h 598590"/>
                <a:gd name="connsiteX2" fmla="*/ 402336 w 4261104"/>
                <a:gd name="connsiteY2" fmla="*/ 338897 h 598590"/>
                <a:gd name="connsiteX3" fmla="*/ 731520 w 4261104"/>
                <a:gd name="connsiteY3" fmla="*/ 466913 h 598590"/>
                <a:gd name="connsiteX4" fmla="*/ 932688 w 4261104"/>
                <a:gd name="connsiteY4" fmla="*/ 229169 h 598590"/>
                <a:gd name="connsiteX5" fmla="*/ 1207008 w 4261104"/>
                <a:gd name="connsiteY5" fmla="*/ 192593 h 598590"/>
                <a:gd name="connsiteX6" fmla="*/ 1353312 w 4261104"/>
                <a:gd name="connsiteY6" fmla="*/ 430337 h 598590"/>
                <a:gd name="connsiteX7" fmla="*/ 1572768 w 4261104"/>
                <a:gd name="connsiteY7" fmla="*/ 284033 h 598590"/>
                <a:gd name="connsiteX8" fmla="*/ 1682496 w 4261104"/>
                <a:gd name="connsiteY8" fmla="*/ 137729 h 598590"/>
                <a:gd name="connsiteX9" fmla="*/ 1920240 w 4261104"/>
                <a:gd name="connsiteY9" fmla="*/ 9713 h 598590"/>
                <a:gd name="connsiteX10" fmla="*/ 1975104 w 4261104"/>
                <a:gd name="connsiteY10" fmla="*/ 412049 h 598590"/>
                <a:gd name="connsiteX11" fmla="*/ 2029968 w 4261104"/>
                <a:gd name="connsiteY11" fmla="*/ 558353 h 598590"/>
                <a:gd name="connsiteX12" fmla="*/ 2286000 w 4261104"/>
                <a:gd name="connsiteY12" fmla="*/ 284033 h 598590"/>
                <a:gd name="connsiteX13" fmla="*/ 2414016 w 4261104"/>
                <a:gd name="connsiteY13" fmla="*/ 156017 h 598590"/>
                <a:gd name="connsiteX14" fmla="*/ 2487168 w 4261104"/>
                <a:gd name="connsiteY14" fmla="*/ 101153 h 598590"/>
                <a:gd name="connsiteX15" fmla="*/ 2578608 w 4261104"/>
                <a:gd name="connsiteY15" fmla="*/ 338897 h 598590"/>
                <a:gd name="connsiteX16" fmla="*/ 2706624 w 4261104"/>
                <a:gd name="connsiteY16" fmla="*/ 448625 h 598590"/>
                <a:gd name="connsiteX17" fmla="*/ 2816352 w 4261104"/>
                <a:gd name="connsiteY17" fmla="*/ 82865 h 598590"/>
                <a:gd name="connsiteX18" fmla="*/ 3163824 w 4261104"/>
                <a:gd name="connsiteY18" fmla="*/ 521777 h 598590"/>
                <a:gd name="connsiteX19" fmla="*/ 3182112 w 4261104"/>
                <a:gd name="connsiteY19" fmla="*/ 558353 h 598590"/>
                <a:gd name="connsiteX20" fmla="*/ 3474720 w 4261104"/>
                <a:gd name="connsiteY20" fmla="*/ 101153 h 598590"/>
                <a:gd name="connsiteX21" fmla="*/ 3511296 w 4261104"/>
                <a:gd name="connsiteY21" fmla="*/ 338897 h 598590"/>
                <a:gd name="connsiteX22" fmla="*/ 3529584 w 4261104"/>
                <a:gd name="connsiteY22" fmla="*/ 412049 h 598590"/>
                <a:gd name="connsiteX23" fmla="*/ 3785616 w 4261104"/>
                <a:gd name="connsiteY23" fmla="*/ 393761 h 598590"/>
                <a:gd name="connsiteX24" fmla="*/ 3950208 w 4261104"/>
                <a:gd name="connsiteY24" fmla="*/ 46289 h 598590"/>
                <a:gd name="connsiteX25" fmla="*/ 3986784 w 4261104"/>
                <a:gd name="connsiteY25" fmla="*/ 210881 h 598590"/>
                <a:gd name="connsiteX26" fmla="*/ 4078224 w 4261104"/>
                <a:gd name="connsiteY26" fmla="*/ 412049 h 598590"/>
                <a:gd name="connsiteX27" fmla="*/ 4059936 w 4261104"/>
                <a:gd name="connsiteY27" fmla="*/ 448625 h 598590"/>
                <a:gd name="connsiteX28" fmla="*/ 4261104 w 4261104"/>
                <a:gd name="connsiteY28" fmla="*/ 137729 h 59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261104" h="598590">
                  <a:moveTo>
                    <a:pt x="0" y="302321"/>
                  </a:moveTo>
                  <a:cubicBezTo>
                    <a:pt x="103632" y="180401"/>
                    <a:pt x="207264" y="58481"/>
                    <a:pt x="274320" y="64577"/>
                  </a:cubicBezTo>
                  <a:cubicBezTo>
                    <a:pt x="341376" y="70673"/>
                    <a:pt x="326136" y="271841"/>
                    <a:pt x="402336" y="338897"/>
                  </a:cubicBezTo>
                  <a:cubicBezTo>
                    <a:pt x="478536" y="405953"/>
                    <a:pt x="643128" y="485201"/>
                    <a:pt x="731520" y="466913"/>
                  </a:cubicBezTo>
                  <a:cubicBezTo>
                    <a:pt x="819912" y="448625"/>
                    <a:pt x="853440" y="274889"/>
                    <a:pt x="932688" y="229169"/>
                  </a:cubicBezTo>
                  <a:cubicBezTo>
                    <a:pt x="1011936" y="183449"/>
                    <a:pt x="1136904" y="159065"/>
                    <a:pt x="1207008" y="192593"/>
                  </a:cubicBezTo>
                  <a:cubicBezTo>
                    <a:pt x="1277112" y="226121"/>
                    <a:pt x="1292352" y="415097"/>
                    <a:pt x="1353312" y="430337"/>
                  </a:cubicBezTo>
                  <a:cubicBezTo>
                    <a:pt x="1414272" y="445577"/>
                    <a:pt x="1517904" y="332801"/>
                    <a:pt x="1572768" y="284033"/>
                  </a:cubicBezTo>
                  <a:cubicBezTo>
                    <a:pt x="1627632" y="235265"/>
                    <a:pt x="1624584" y="183449"/>
                    <a:pt x="1682496" y="137729"/>
                  </a:cubicBezTo>
                  <a:cubicBezTo>
                    <a:pt x="1740408" y="92009"/>
                    <a:pt x="1871472" y="-36007"/>
                    <a:pt x="1920240" y="9713"/>
                  </a:cubicBezTo>
                  <a:cubicBezTo>
                    <a:pt x="1969008" y="55433"/>
                    <a:pt x="1956816" y="320609"/>
                    <a:pt x="1975104" y="412049"/>
                  </a:cubicBezTo>
                  <a:cubicBezTo>
                    <a:pt x="1993392" y="503489"/>
                    <a:pt x="1978152" y="579689"/>
                    <a:pt x="2029968" y="558353"/>
                  </a:cubicBezTo>
                  <a:cubicBezTo>
                    <a:pt x="2081784" y="537017"/>
                    <a:pt x="2221992" y="351089"/>
                    <a:pt x="2286000" y="284033"/>
                  </a:cubicBezTo>
                  <a:cubicBezTo>
                    <a:pt x="2350008" y="216977"/>
                    <a:pt x="2380488" y="186497"/>
                    <a:pt x="2414016" y="156017"/>
                  </a:cubicBezTo>
                  <a:cubicBezTo>
                    <a:pt x="2447544" y="125537"/>
                    <a:pt x="2459736" y="70673"/>
                    <a:pt x="2487168" y="101153"/>
                  </a:cubicBezTo>
                  <a:cubicBezTo>
                    <a:pt x="2514600" y="131633"/>
                    <a:pt x="2542032" y="280985"/>
                    <a:pt x="2578608" y="338897"/>
                  </a:cubicBezTo>
                  <a:cubicBezTo>
                    <a:pt x="2615184" y="396809"/>
                    <a:pt x="2667000" y="491297"/>
                    <a:pt x="2706624" y="448625"/>
                  </a:cubicBezTo>
                  <a:cubicBezTo>
                    <a:pt x="2746248" y="405953"/>
                    <a:pt x="2740152" y="70673"/>
                    <a:pt x="2816352" y="82865"/>
                  </a:cubicBezTo>
                  <a:cubicBezTo>
                    <a:pt x="2892552" y="95057"/>
                    <a:pt x="3102864" y="442529"/>
                    <a:pt x="3163824" y="521777"/>
                  </a:cubicBezTo>
                  <a:cubicBezTo>
                    <a:pt x="3224784" y="601025"/>
                    <a:pt x="3130296" y="628457"/>
                    <a:pt x="3182112" y="558353"/>
                  </a:cubicBezTo>
                  <a:cubicBezTo>
                    <a:pt x="3233928" y="488249"/>
                    <a:pt x="3419856" y="137729"/>
                    <a:pt x="3474720" y="101153"/>
                  </a:cubicBezTo>
                  <a:cubicBezTo>
                    <a:pt x="3529584" y="64577"/>
                    <a:pt x="3502152" y="287081"/>
                    <a:pt x="3511296" y="338897"/>
                  </a:cubicBezTo>
                  <a:cubicBezTo>
                    <a:pt x="3520440" y="390713"/>
                    <a:pt x="3483864" y="402905"/>
                    <a:pt x="3529584" y="412049"/>
                  </a:cubicBezTo>
                  <a:cubicBezTo>
                    <a:pt x="3575304" y="421193"/>
                    <a:pt x="3715512" y="454721"/>
                    <a:pt x="3785616" y="393761"/>
                  </a:cubicBezTo>
                  <a:cubicBezTo>
                    <a:pt x="3855720" y="332801"/>
                    <a:pt x="3916680" y="76769"/>
                    <a:pt x="3950208" y="46289"/>
                  </a:cubicBezTo>
                  <a:cubicBezTo>
                    <a:pt x="3983736" y="15809"/>
                    <a:pt x="3965448" y="149921"/>
                    <a:pt x="3986784" y="210881"/>
                  </a:cubicBezTo>
                  <a:cubicBezTo>
                    <a:pt x="4008120" y="271841"/>
                    <a:pt x="4066032" y="372425"/>
                    <a:pt x="4078224" y="412049"/>
                  </a:cubicBezTo>
                  <a:cubicBezTo>
                    <a:pt x="4090416" y="451673"/>
                    <a:pt x="4029456" y="494345"/>
                    <a:pt x="4059936" y="448625"/>
                  </a:cubicBezTo>
                  <a:cubicBezTo>
                    <a:pt x="4090416" y="402905"/>
                    <a:pt x="4175760" y="270317"/>
                    <a:pt x="4261104" y="137729"/>
                  </a:cubicBezTo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43" name="Rectangle 42"/>
          <p:cNvSpPr/>
          <p:nvPr/>
        </p:nvSpPr>
        <p:spPr bwMode="auto">
          <a:xfrm>
            <a:off x="11667492" y="1926197"/>
            <a:ext cx="905508" cy="1254462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200155" y="1548065"/>
            <a:ext cx="178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Observed Traces </a:t>
            </a:r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808371" y="2310013"/>
            <a:ext cx="4349729" cy="3238268"/>
            <a:chOff x="808371" y="2310013"/>
            <a:chExt cx="4349729" cy="3238268"/>
          </a:xfrm>
        </p:grpSpPr>
        <p:cxnSp>
          <p:nvCxnSpPr>
            <p:cNvPr id="57" name="Straight Arrow Connector 56"/>
            <p:cNvCxnSpPr/>
            <p:nvPr/>
          </p:nvCxnSpPr>
          <p:spPr bwMode="auto">
            <a:xfrm flipV="1">
              <a:off x="1137074" y="2310013"/>
              <a:ext cx="3934613" cy="118111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9" name="Straight Arrow Connector 58"/>
            <p:cNvCxnSpPr/>
            <p:nvPr/>
          </p:nvCxnSpPr>
          <p:spPr bwMode="auto">
            <a:xfrm flipV="1">
              <a:off x="1108789" y="3470628"/>
              <a:ext cx="4049311" cy="7936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1" name="Straight Arrow Connector 60"/>
            <p:cNvCxnSpPr>
              <a:stCxn id="49" idx="2"/>
              <a:endCxn id="54" idx="0"/>
            </p:cNvCxnSpPr>
            <p:nvPr/>
          </p:nvCxnSpPr>
          <p:spPr bwMode="auto">
            <a:xfrm>
              <a:off x="1091229" y="3538848"/>
              <a:ext cx="4028131" cy="8467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3" name="Straight Arrow Connector 62"/>
            <p:cNvCxnSpPr>
              <a:endCxn id="55" idx="0"/>
            </p:cNvCxnSpPr>
            <p:nvPr/>
          </p:nvCxnSpPr>
          <p:spPr bwMode="auto">
            <a:xfrm>
              <a:off x="1074797" y="3573131"/>
              <a:ext cx="4026133" cy="197515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4" name="5-Point Star 43"/>
            <p:cNvSpPr/>
            <p:nvPr/>
          </p:nvSpPr>
          <p:spPr bwMode="auto">
            <a:xfrm>
              <a:off x="808371" y="3281065"/>
              <a:ext cx="509645" cy="480982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46" name="Rectangle 45"/>
          <p:cNvSpPr/>
          <p:nvPr/>
        </p:nvSpPr>
        <p:spPr bwMode="auto">
          <a:xfrm>
            <a:off x="7386769" y="3865840"/>
            <a:ext cx="4009981" cy="2423427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831349" y="6289267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Model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450320" y="3342620"/>
            <a:ext cx="4073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Symbol" panose="05050102010706020507" pitchFamily="18" charset="2"/>
              </a:rPr>
              <a:t>e</a:t>
            </a:r>
            <a:r>
              <a:rPr lang="en-US" sz="2800" dirty="0" smtClean="0">
                <a:solidFill>
                  <a:srgbClr val="FFFFFF"/>
                </a:solidFill>
              </a:rPr>
              <a:t>=||</a:t>
            </a:r>
            <a:r>
              <a:rPr lang="en-US" sz="2800" dirty="0" err="1" smtClean="0">
                <a:solidFill>
                  <a:srgbClr val="FFFFFF"/>
                </a:solidFill>
              </a:rPr>
              <a:t>d</a:t>
            </a:r>
            <a:r>
              <a:rPr lang="en-US" sz="2800" baseline="30000" dirty="0" err="1" smtClean="0">
                <a:solidFill>
                  <a:srgbClr val="FFFFFF"/>
                </a:solidFill>
              </a:rPr>
              <a:t>pred</a:t>
            </a:r>
            <a:r>
              <a:rPr lang="en-US" sz="2800" baseline="30000" dirty="0" smtClean="0">
                <a:solidFill>
                  <a:srgbClr val="FFFFFF"/>
                </a:solidFill>
              </a:rPr>
              <a:t>  </a:t>
            </a:r>
            <a:r>
              <a:rPr lang="en-US" sz="2800" dirty="0" smtClean="0">
                <a:solidFill>
                  <a:srgbClr val="FFFFFF"/>
                </a:solidFill>
              </a:rPr>
              <a:t> - </a:t>
            </a:r>
            <a:r>
              <a:rPr lang="en-US" sz="2800" dirty="0" err="1" smtClean="0">
                <a:solidFill>
                  <a:srgbClr val="FFFFFF"/>
                </a:solidFill>
              </a:rPr>
              <a:t>d</a:t>
            </a:r>
            <a:r>
              <a:rPr lang="en-US" sz="2800" baseline="30000" dirty="0" err="1" smtClean="0">
                <a:solidFill>
                  <a:srgbClr val="FFFFFF"/>
                </a:solidFill>
              </a:rPr>
              <a:t>obs</a:t>
            </a:r>
            <a:r>
              <a:rPr lang="en-US" sz="2800" dirty="0" smtClean="0">
                <a:solidFill>
                  <a:srgbClr val="FFFFFF"/>
                </a:solidFill>
              </a:rPr>
              <a:t> ||</a:t>
            </a:r>
            <a:r>
              <a:rPr lang="en-US" sz="2800" baseline="30000" dirty="0" smtClean="0">
                <a:solidFill>
                  <a:srgbClr val="FFFFFF"/>
                </a:solidFill>
              </a:rPr>
              <a:t>2 </a:t>
            </a:r>
            <a:r>
              <a:rPr lang="en-US" sz="2800" dirty="0" smtClean="0">
                <a:solidFill>
                  <a:srgbClr val="FFFFFF"/>
                </a:solidFill>
              </a:rPr>
              <a:t> vs Model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799327" y="4340424"/>
            <a:ext cx="4331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Symbol" panose="05050102010706020507" pitchFamily="18" charset="2"/>
              </a:rPr>
              <a:t>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7450320" y="4385637"/>
            <a:ext cx="3946430" cy="1591056"/>
          </a:xfrm>
          <a:custGeom>
            <a:avLst/>
            <a:gdLst>
              <a:gd name="connsiteX0" fmla="*/ 0 w 3772194"/>
              <a:gd name="connsiteY0" fmla="*/ 0 h 1591056"/>
              <a:gd name="connsiteX1" fmla="*/ 73152 w 3772194"/>
              <a:gd name="connsiteY1" fmla="*/ 91440 h 1591056"/>
              <a:gd name="connsiteX2" fmla="*/ 128016 w 3772194"/>
              <a:gd name="connsiteY2" fmla="*/ 128016 h 1591056"/>
              <a:gd name="connsiteX3" fmla="*/ 256032 w 3772194"/>
              <a:gd name="connsiteY3" fmla="*/ 274320 h 1591056"/>
              <a:gd name="connsiteX4" fmla="*/ 310896 w 3772194"/>
              <a:gd name="connsiteY4" fmla="*/ 292608 h 1591056"/>
              <a:gd name="connsiteX5" fmla="*/ 384048 w 3772194"/>
              <a:gd name="connsiteY5" fmla="*/ 201168 h 1591056"/>
              <a:gd name="connsiteX6" fmla="*/ 475488 w 3772194"/>
              <a:gd name="connsiteY6" fmla="*/ 109728 h 1591056"/>
              <a:gd name="connsiteX7" fmla="*/ 566928 w 3772194"/>
              <a:gd name="connsiteY7" fmla="*/ 36576 h 1591056"/>
              <a:gd name="connsiteX8" fmla="*/ 585216 w 3772194"/>
              <a:gd name="connsiteY8" fmla="*/ 109728 h 1591056"/>
              <a:gd name="connsiteX9" fmla="*/ 603504 w 3772194"/>
              <a:gd name="connsiteY9" fmla="*/ 164592 h 1591056"/>
              <a:gd name="connsiteX10" fmla="*/ 640080 w 3772194"/>
              <a:gd name="connsiteY10" fmla="*/ 219456 h 1591056"/>
              <a:gd name="connsiteX11" fmla="*/ 676656 w 3772194"/>
              <a:gd name="connsiteY11" fmla="*/ 365760 h 1591056"/>
              <a:gd name="connsiteX12" fmla="*/ 694944 w 3772194"/>
              <a:gd name="connsiteY12" fmla="*/ 420624 h 1591056"/>
              <a:gd name="connsiteX13" fmla="*/ 822960 w 3772194"/>
              <a:gd name="connsiteY13" fmla="*/ 329184 h 1591056"/>
              <a:gd name="connsiteX14" fmla="*/ 877824 w 3772194"/>
              <a:gd name="connsiteY14" fmla="*/ 292608 h 1591056"/>
              <a:gd name="connsiteX15" fmla="*/ 1005840 w 3772194"/>
              <a:gd name="connsiteY15" fmla="*/ 384048 h 1591056"/>
              <a:gd name="connsiteX16" fmla="*/ 1042416 w 3772194"/>
              <a:gd name="connsiteY16" fmla="*/ 493776 h 1591056"/>
              <a:gd name="connsiteX17" fmla="*/ 1060704 w 3772194"/>
              <a:gd name="connsiteY17" fmla="*/ 548640 h 1591056"/>
              <a:gd name="connsiteX18" fmla="*/ 1115568 w 3772194"/>
              <a:gd name="connsiteY18" fmla="*/ 603504 h 1591056"/>
              <a:gd name="connsiteX19" fmla="*/ 1170432 w 3772194"/>
              <a:gd name="connsiteY19" fmla="*/ 640080 h 1591056"/>
              <a:gd name="connsiteX20" fmla="*/ 1243584 w 3772194"/>
              <a:gd name="connsiteY20" fmla="*/ 749808 h 1591056"/>
              <a:gd name="connsiteX21" fmla="*/ 1280160 w 3772194"/>
              <a:gd name="connsiteY21" fmla="*/ 859536 h 1591056"/>
              <a:gd name="connsiteX22" fmla="*/ 1371600 w 3772194"/>
              <a:gd name="connsiteY22" fmla="*/ 768096 h 1591056"/>
              <a:gd name="connsiteX23" fmla="*/ 1463040 w 3772194"/>
              <a:gd name="connsiteY23" fmla="*/ 640080 h 1591056"/>
              <a:gd name="connsiteX24" fmla="*/ 1517904 w 3772194"/>
              <a:gd name="connsiteY24" fmla="*/ 676656 h 1591056"/>
              <a:gd name="connsiteX25" fmla="*/ 1554480 w 3772194"/>
              <a:gd name="connsiteY25" fmla="*/ 749808 h 1591056"/>
              <a:gd name="connsiteX26" fmla="*/ 1591056 w 3772194"/>
              <a:gd name="connsiteY26" fmla="*/ 804672 h 1591056"/>
              <a:gd name="connsiteX27" fmla="*/ 1609344 w 3772194"/>
              <a:gd name="connsiteY27" fmla="*/ 859536 h 1591056"/>
              <a:gd name="connsiteX28" fmla="*/ 1682496 w 3772194"/>
              <a:gd name="connsiteY28" fmla="*/ 969264 h 1591056"/>
              <a:gd name="connsiteX29" fmla="*/ 1737360 w 3772194"/>
              <a:gd name="connsiteY29" fmla="*/ 1078992 h 1591056"/>
              <a:gd name="connsiteX30" fmla="*/ 1755648 w 3772194"/>
              <a:gd name="connsiteY30" fmla="*/ 1133856 h 1591056"/>
              <a:gd name="connsiteX31" fmla="*/ 1828800 w 3772194"/>
              <a:gd name="connsiteY31" fmla="*/ 1243584 h 1591056"/>
              <a:gd name="connsiteX32" fmla="*/ 1901952 w 3772194"/>
              <a:gd name="connsiteY32" fmla="*/ 1353312 h 1591056"/>
              <a:gd name="connsiteX33" fmla="*/ 1975104 w 3772194"/>
              <a:gd name="connsiteY33" fmla="*/ 1463040 h 1591056"/>
              <a:gd name="connsiteX34" fmla="*/ 2066544 w 3772194"/>
              <a:gd name="connsiteY34" fmla="*/ 1572768 h 1591056"/>
              <a:gd name="connsiteX35" fmla="*/ 2121408 w 3772194"/>
              <a:gd name="connsiteY35" fmla="*/ 1591056 h 1591056"/>
              <a:gd name="connsiteX36" fmla="*/ 2176272 w 3772194"/>
              <a:gd name="connsiteY36" fmla="*/ 1536192 h 1591056"/>
              <a:gd name="connsiteX37" fmla="*/ 2212848 w 3772194"/>
              <a:gd name="connsiteY37" fmla="*/ 1426464 h 1591056"/>
              <a:gd name="connsiteX38" fmla="*/ 2231136 w 3772194"/>
              <a:gd name="connsiteY38" fmla="*/ 1371600 h 1591056"/>
              <a:gd name="connsiteX39" fmla="*/ 2286000 w 3772194"/>
              <a:gd name="connsiteY39" fmla="*/ 1316736 h 1591056"/>
              <a:gd name="connsiteX40" fmla="*/ 2304288 w 3772194"/>
              <a:gd name="connsiteY40" fmla="*/ 1261872 h 1591056"/>
              <a:gd name="connsiteX41" fmla="*/ 2377440 w 3772194"/>
              <a:gd name="connsiteY41" fmla="*/ 1152144 h 1591056"/>
              <a:gd name="connsiteX42" fmla="*/ 2560320 w 3772194"/>
              <a:gd name="connsiteY42" fmla="*/ 1170432 h 1591056"/>
              <a:gd name="connsiteX43" fmla="*/ 2615184 w 3772194"/>
              <a:gd name="connsiteY43" fmla="*/ 1133856 h 1591056"/>
              <a:gd name="connsiteX44" fmla="*/ 2670048 w 3772194"/>
              <a:gd name="connsiteY44" fmla="*/ 1005840 h 1591056"/>
              <a:gd name="connsiteX45" fmla="*/ 2688336 w 3772194"/>
              <a:gd name="connsiteY45" fmla="*/ 950976 h 1591056"/>
              <a:gd name="connsiteX46" fmla="*/ 2743200 w 3772194"/>
              <a:gd name="connsiteY46" fmla="*/ 987552 h 1591056"/>
              <a:gd name="connsiteX47" fmla="*/ 2834640 w 3772194"/>
              <a:gd name="connsiteY47" fmla="*/ 1097280 h 1591056"/>
              <a:gd name="connsiteX48" fmla="*/ 2889504 w 3772194"/>
              <a:gd name="connsiteY48" fmla="*/ 1115568 h 1591056"/>
              <a:gd name="connsiteX49" fmla="*/ 2944368 w 3772194"/>
              <a:gd name="connsiteY49" fmla="*/ 1078992 h 1591056"/>
              <a:gd name="connsiteX50" fmla="*/ 2999232 w 3772194"/>
              <a:gd name="connsiteY50" fmla="*/ 950976 h 1591056"/>
              <a:gd name="connsiteX51" fmla="*/ 3072384 w 3772194"/>
              <a:gd name="connsiteY51" fmla="*/ 841248 h 1591056"/>
              <a:gd name="connsiteX52" fmla="*/ 3108960 w 3772194"/>
              <a:gd name="connsiteY52" fmla="*/ 786384 h 1591056"/>
              <a:gd name="connsiteX53" fmla="*/ 3163824 w 3772194"/>
              <a:gd name="connsiteY53" fmla="*/ 822960 h 1591056"/>
              <a:gd name="connsiteX54" fmla="*/ 3236976 w 3772194"/>
              <a:gd name="connsiteY54" fmla="*/ 896112 h 1591056"/>
              <a:gd name="connsiteX55" fmla="*/ 3346704 w 3772194"/>
              <a:gd name="connsiteY55" fmla="*/ 969264 h 1591056"/>
              <a:gd name="connsiteX56" fmla="*/ 3401568 w 3772194"/>
              <a:gd name="connsiteY56" fmla="*/ 950976 h 1591056"/>
              <a:gd name="connsiteX57" fmla="*/ 3493008 w 3772194"/>
              <a:gd name="connsiteY57" fmla="*/ 877824 h 1591056"/>
              <a:gd name="connsiteX58" fmla="*/ 3602736 w 3772194"/>
              <a:gd name="connsiteY58" fmla="*/ 804672 h 1591056"/>
              <a:gd name="connsiteX59" fmla="*/ 3639312 w 3772194"/>
              <a:gd name="connsiteY59" fmla="*/ 749808 h 1591056"/>
              <a:gd name="connsiteX60" fmla="*/ 3749040 w 3772194"/>
              <a:gd name="connsiteY60" fmla="*/ 658368 h 1591056"/>
              <a:gd name="connsiteX61" fmla="*/ 3767328 w 3772194"/>
              <a:gd name="connsiteY61" fmla="*/ 603504 h 1591056"/>
              <a:gd name="connsiteX62" fmla="*/ 3675888 w 3772194"/>
              <a:gd name="connsiteY62" fmla="*/ 676656 h 1591056"/>
              <a:gd name="connsiteX63" fmla="*/ 3730752 w 3772194"/>
              <a:gd name="connsiteY63" fmla="*/ 676656 h 159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772194" h="1591056">
                <a:moveTo>
                  <a:pt x="0" y="0"/>
                </a:moveTo>
                <a:cubicBezTo>
                  <a:pt x="24384" y="30480"/>
                  <a:pt x="45551" y="63839"/>
                  <a:pt x="73152" y="91440"/>
                </a:cubicBezTo>
                <a:cubicBezTo>
                  <a:pt x="88694" y="106982"/>
                  <a:pt x="113542" y="111475"/>
                  <a:pt x="128016" y="128016"/>
                </a:cubicBezTo>
                <a:cubicBezTo>
                  <a:pt x="213360" y="225552"/>
                  <a:pt x="164592" y="228600"/>
                  <a:pt x="256032" y="274320"/>
                </a:cubicBezTo>
                <a:cubicBezTo>
                  <a:pt x="273274" y="282941"/>
                  <a:pt x="292608" y="286512"/>
                  <a:pt x="310896" y="292608"/>
                </a:cubicBezTo>
                <a:cubicBezTo>
                  <a:pt x="346499" y="185799"/>
                  <a:pt x="301327" y="283889"/>
                  <a:pt x="384048" y="201168"/>
                </a:cubicBezTo>
                <a:cubicBezTo>
                  <a:pt x="505968" y="79248"/>
                  <a:pt x="329184" y="207264"/>
                  <a:pt x="475488" y="109728"/>
                </a:cubicBezTo>
                <a:cubicBezTo>
                  <a:pt x="481191" y="101173"/>
                  <a:pt x="527668" y="7131"/>
                  <a:pt x="566928" y="36576"/>
                </a:cubicBezTo>
                <a:cubicBezTo>
                  <a:pt x="587036" y="51657"/>
                  <a:pt x="578311" y="85561"/>
                  <a:pt x="585216" y="109728"/>
                </a:cubicBezTo>
                <a:cubicBezTo>
                  <a:pt x="590512" y="128264"/>
                  <a:pt x="594883" y="147350"/>
                  <a:pt x="603504" y="164592"/>
                </a:cubicBezTo>
                <a:cubicBezTo>
                  <a:pt x="613334" y="184251"/>
                  <a:pt x="630250" y="199797"/>
                  <a:pt x="640080" y="219456"/>
                </a:cubicBezTo>
                <a:cubicBezTo>
                  <a:pt x="660982" y="261260"/>
                  <a:pt x="666222" y="324025"/>
                  <a:pt x="676656" y="365760"/>
                </a:cubicBezTo>
                <a:cubicBezTo>
                  <a:pt x="681331" y="384462"/>
                  <a:pt x="688848" y="402336"/>
                  <a:pt x="694944" y="420624"/>
                </a:cubicBezTo>
                <a:cubicBezTo>
                  <a:pt x="824242" y="334426"/>
                  <a:pt x="664173" y="442603"/>
                  <a:pt x="822960" y="329184"/>
                </a:cubicBezTo>
                <a:cubicBezTo>
                  <a:pt x="840845" y="316409"/>
                  <a:pt x="859536" y="304800"/>
                  <a:pt x="877824" y="292608"/>
                </a:cubicBezTo>
                <a:cubicBezTo>
                  <a:pt x="926015" y="316704"/>
                  <a:pt x="977324" y="332719"/>
                  <a:pt x="1005840" y="384048"/>
                </a:cubicBezTo>
                <a:cubicBezTo>
                  <a:pt x="1024564" y="417751"/>
                  <a:pt x="1030224" y="457200"/>
                  <a:pt x="1042416" y="493776"/>
                </a:cubicBezTo>
                <a:cubicBezTo>
                  <a:pt x="1048512" y="512064"/>
                  <a:pt x="1047073" y="535009"/>
                  <a:pt x="1060704" y="548640"/>
                </a:cubicBezTo>
                <a:cubicBezTo>
                  <a:pt x="1078992" y="566928"/>
                  <a:pt x="1095699" y="586947"/>
                  <a:pt x="1115568" y="603504"/>
                </a:cubicBezTo>
                <a:cubicBezTo>
                  <a:pt x="1132453" y="617575"/>
                  <a:pt x="1152144" y="627888"/>
                  <a:pt x="1170432" y="640080"/>
                </a:cubicBezTo>
                <a:cubicBezTo>
                  <a:pt x="1194816" y="676656"/>
                  <a:pt x="1229683" y="708105"/>
                  <a:pt x="1243584" y="749808"/>
                </a:cubicBezTo>
                <a:lnTo>
                  <a:pt x="1280160" y="859536"/>
                </a:lnTo>
                <a:cubicBezTo>
                  <a:pt x="1330211" y="826168"/>
                  <a:pt x="1345933" y="825848"/>
                  <a:pt x="1371600" y="768096"/>
                </a:cubicBezTo>
                <a:cubicBezTo>
                  <a:pt x="1430970" y="634514"/>
                  <a:pt x="1363251" y="673343"/>
                  <a:pt x="1463040" y="640080"/>
                </a:cubicBezTo>
                <a:cubicBezTo>
                  <a:pt x="1481328" y="652272"/>
                  <a:pt x="1503833" y="659771"/>
                  <a:pt x="1517904" y="676656"/>
                </a:cubicBezTo>
                <a:cubicBezTo>
                  <a:pt x="1535357" y="697599"/>
                  <a:pt x="1540954" y="726138"/>
                  <a:pt x="1554480" y="749808"/>
                </a:cubicBezTo>
                <a:cubicBezTo>
                  <a:pt x="1565385" y="768891"/>
                  <a:pt x="1581226" y="785013"/>
                  <a:pt x="1591056" y="804672"/>
                </a:cubicBezTo>
                <a:cubicBezTo>
                  <a:pt x="1599677" y="821914"/>
                  <a:pt x="1599982" y="842685"/>
                  <a:pt x="1609344" y="859536"/>
                </a:cubicBezTo>
                <a:cubicBezTo>
                  <a:pt x="1630692" y="897963"/>
                  <a:pt x="1668595" y="927561"/>
                  <a:pt x="1682496" y="969264"/>
                </a:cubicBezTo>
                <a:cubicBezTo>
                  <a:pt x="1728463" y="1107166"/>
                  <a:pt x="1666456" y="937185"/>
                  <a:pt x="1737360" y="1078992"/>
                </a:cubicBezTo>
                <a:cubicBezTo>
                  <a:pt x="1745981" y="1096234"/>
                  <a:pt x="1746286" y="1117005"/>
                  <a:pt x="1755648" y="1133856"/>
                </a:cubicBezTo>
                <a:cubicBezTo>
                  <a:pt x="1776996" y="1172283"/>
                  <a:pt x="1804416" y="1207008"/>
                  <a:pt x="1828800" y="1243584"/>
                </a:cubicBezTo>
                <a:lnTo>
                  <a:pt x="1901952" y="1353312"/>
                </a:lnTo>
                <a:lnTo>
                  <a:pt x="1975104" y="1463040"/>
                </a:lnTo>
                <a:cubicBezTo>
                  <a:pt x="2002093" y="1503523"/>
                  <a:pt x="2024301" y="1544606"/>
                  <a:pt x="2066544" y="1572768"/>
                </a:cubicBezTo>
                <a:cubicBezTo>
                  <a:pt x="2082584" y="1583461"/>
                  <a:pt x="2103120" y="1584960"/>
                  <a:pt x="2121408" y="1591056"/>
                </a:cubicBezTo>
                <a:cubicBezTo>
                  <a:pt x="2139696" y="1572768"/>
                  <a:pt x="2163712" y="1558800"/>
                  <a:pt x="2176272" y="1536192"/>
                </a:cubicBezTo>
                <a:cubicBezTo>
                  <a:pt x="2194996" y="1502489"/>
                  <a:pt x="2200656" y="1463040"/>
                  <a:pt x="2212848" y="1426464"/>
                </a:cubicBezTo>
                <a:cubicBezTo>
                  <a:pt x="2218944" y="1408176"/>
                  <a:pt x="2217505" y="1385231"/>
                  <a:pt x="2231136" y="1371600"/>
                </a:cubicBezTo>
                <a:lnTo>
                  <a:pt x="2286000" y="1316736"/>
                </a:lnTo>
                <a:cubicBezTo>
                  <a:pt x="2292096" y="1298448"/>
                  <a:pt x="2294926" y="1278723"/>
                  <a:pt x="2304288" y="1261872"/>
                </a:cubicBezTo>
                <a:cubicBezTo>
                  <a:pt x="2325636" y="1223445"/>
                  <a:pt x="2377440" y="1152144"/>
                  <a:pt x="2377440" y="1152144"/>
                </a:cubicBezTo>
                <a:cubicBezTo>
                  <a:pt x="2511013" y="1196668"/>
                  <a:pt x="2449765" y="1198071"/>
                  <a:pt x="2560320" y="1170432"/>
                </a:cubicBezTo>
                <a:cubicBezTo>
                  <a:pt x="2578608" y="1158240"/>
                  <a:pt x="2599642" y="1149398"/>
                  <a:pt x="2615184" y="1133856"/>
                </a:cubicBezTo>
                <a:cubicBezTo>
                  <a:pt x="2659729" y="1089311"/>
                  <a:pt x="2653259" y="1064600"/>
                  <a:pt x="2670048" y="1005840"/>
                </a:cubicBezTo>
                <a:cubicBezTo>
                  <a:pt x="2675344" y="987304"/>
                  <a:pt x="2682240" y="969264"/>
                  <a:pt x="2688336" y="950976"/>
                </a:cubicBezTo>
                <a:cubicBezTo>
                  <a:pt x="2706624" y="963168"/>
                  <a:pt x="2727658" y="972010"/>
                  <a:pt x="2743200" y="987552"/>
                </a:cubicBezTo>
                <a:cubicBezTo>
                  <a:pt x="2810672" y="1055024"/>
                  <a:pt x="2744760" y="1037360"/>
                  <a:pt x="2834640" y="1097280"/>
                </a:cubicBezTo>
                <a:cubicBezTo>
                  <a:pt x="2850680" y="1107973"/>
                  <a:pt x="2871216" y="1109472"/>
                  <a:pt x="2889504" y="1115568"/>
                </a:cubicBezTo>
                <a:cubicBezTo>
                  <a:pt x="2907792" y="1103376"/>
                  <a:pt x="2930297" y="1095877"/>
                  <a:pt x="2944368" y="1078992"/>
                </a:cubicBezTo>
                <a:cubicBezTo>
                  <a:pt x="3005413" y="1005738"/>
                  <a:pt x="2961117" y="1019583"/>
                  <a:pt x="2999232" y="950976"/>
                </a:cubicBezTo>
                <a:cubicBezTo>
                  <a:pt x="3020580" y="912549"/>
                  <a:pt x="3048000" y="877824"/>
                  <a:pt x="3072384" y="841248"/>
                </a:cubicBezTo>
                <a:lnTo>
                  <a:pt x="3108960" y="786384"/>
                </a:lnTo>
                <a:cubicBezTo>
                  <a:pt x="3127248" y="798576"/>
                  <a:pt x="3150094" y="805797"/>
                  <a:pt x="3163824" y="822960"/>
                </a:cubicBezTo>
                <a:cubicBezTo>
                  <a:pt x="3234759" y="911629"/>
                  <a:pt x="3117273" y="856211"/>
                  <a:pt x="3236976" y="896112"/>
                </a:cubicBezTo>
                <a:cubicBezTo>
                  <a:pt x="3269962" y="929098"/>
                  <a:pt x="3293771" y="969264"/>
                  <a:pt x="3346704" y="969264"/>
                </a:cubicBezTo>
                <a:cubicBezTo>
                  <a:pt x="3365981" y="969264"/>
                  <a:pt x="3383280" y="957072"/>
                  <a:pt x="3401568" y="950976"/>
                </a:cubicBezTo>
                <a:cubicBezTo>
                  <a:pt x="3469150" y="849603"/>
                  <a:pt x="3399477" y="929786"/>
                  <a:pt x="3493008" y="877824"/>
                </a:cubicBezTo>
                <a:cubicBezTo>
                  <a:pt x="3531435" y="856476"/>
                  <a:pt x="3602736" y="804672"/>
                  <a:pt x="3602736" y="804672"/>
                </a:cubicBezTo>
                <a:cubicBezTo>
                  <a:pt x="3614928" y="786384"/>
                  <a:pt x="3625241" y="766693"/>
                  <a:pt x="3639312" y="749808"/>
                </a:cubicBezTo>
                <a:cubicBezTo>
                  <a:pt x="3683316" y="697004"/>
                  <a:pt x="3695094" y="694332"/>
                  <a:pt x="3749040" y="658368"/>
                </a:cubicBezTo>
                <a:cubicBezTo>
                  <a:pt x="3755136" y="640080"/>
                  <a:pt x="3783368" y="614197"/>
                  <a:pt x="3767328" y="603504"/>
                </a:cubicBezTo>
                <a:cubicBezTo>
                  <a:pt x="3759158" y="598057"/>
                  <a:pt x="3637942" y="619737"/>
                  <a:pt x="3675888" y="676656"/>
                </a:cubicBezTo>
                <a:cubicBezTo>
                  <a:pt x="3686032" y="691873"/>
                  <a:pt x="3712464" y="676656"/>
                  <a:pt x="3730752" y="676656"/>
                </a:cubicBezTo>
              </a:path>
            </a:pathLst>
          </a:cu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7484400" y="4678245"/>
            <a:ext cx="1526380" cy="1452012"/>
            <a:chOff x="7484400" y="4678245"/>
            <a:chExt cx="1526380" cy="1452012"/>
          </a:xfrm>
        </p:grpSpPr>
        <p:sp>
          <p:nvSpPr>
            <p:cNvPr id="79" name="TextBox 78"/>
            <p:cNvSpPr txBox="1"/>
            <p:nvPr/>
          </p:nvSpPr>
          <p:spPr>
            <a:xfrm>
              <a:off x="7484400" y="5730147"/>
              <a:ext cx="15263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l</a:t>
              </a:r>
              <a:r>
                <a:rPr lang="en-US" sz="2000" dirty="0" smtClean="0"/>
                <a:t>ocal minima</a:t>
              </a:r>
              <a:endParaRPr lang="en-US" sz="2000" dirty="0"/>
            </a:p>
          </p:txBody>
        </p:sp>
        <p:cxnSp>
          <p:nvCxnSpPr>
            <p:cNvPr id="81" name="Straight Arrow Connector 80"/>
            <p:cNvCxnSpPr>
              <a:stCxn id="79" idx="0"/>
              <a:endCxn id="47" idx="21"/>
            </p:cNvCxnSpPr>
            <p:nvPr/>
          </p:nvCxnSpPr>
          <p:spPr bwMode="auto">
            <a:xfrm flipV="1">
              <a:off x="8247590" y="5245173"/>
              <a:ext cx="542020" cy="48497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4" name="Straight Arrow Connector 83"/>
            <p:cNvCxnSpPr>
              <a:stCxn id="79" idx="0"/>
              <a:endCxn id="47" idx="12"/>
            </p:cNvCxnSpPr>
            <p:nvPr/>
          </p:nvCxnSpPr>
          <p:spPr bwMode="auto">
            <a:xfrm flipH="1" flipV="1">
              <a:off x="8177363" y="4806261"/>
              <a:ext cx="70227" cy="92388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7" name="Straight Arrow Connector 86"/>
            <p:cNvCxnSpPr>
              <a:stCxn id="79" idx="0"/>
              <a:endCxn id="47" idx="4"/>
            </p:cNvCxnSpPr>
            <p:nvPr/>
          </p:nvCxnSpPr>
          <p:spPr bwMode="auto">
            <a:xfrm flipH="1" flipV="1">
              <a:off x="7775576" y="4678245"/>
              <a:ext cx="472014" cy="105190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92" name="TextBox 91"/>
          <p:cNvSpPr txBox="1"/>
          <p:nvPr/>
        </p:nvSpPr>
        <p:spPr>
          <a:xfrm>
            <a:off x="7835192" y="3960825"/>
            <a:ext cx="3403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FWI gets stuck in local minima</a:t>
            </a:r>
            <a:endParaRPr lang="en-US" sz="2000" dirty="0"/>
          </a:p>
        </p:txBody>
      </p:sp>
      <p:sp>
        <p:nvSpPr>
          <p:cNvPr id="93" name="Rectangle 92"/>
          <p:cNvSpPr/>
          <p:nvPr/>
        </p:nvSpPr>
        <p:spPr bwMode="auto">
          <a:xfrm>
            <a:off x="6618619" y="3254288"/>
            <a:ext cx="5425922" cy="3548239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799327" y="1985693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d</a:t>
            </a:r>
            <a:r>
              <a:rPr lang="en-US" sz="1800" dirty="0" smtClean="0">
                <a:solidFill>
                  <a:srgbClr val="FFFFFF"/>
                </a:solidFill>
              </a:rPr>
              <a:t>(t)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9786988" y="1538105"/>
            <a:ext cx="203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v</a:t>
            </a:r>
            <a:r>
              <a:rPr lang="en-US" sz="1800" dirty="0" smtClean="0">
                <a:solidFill>
                  <a:srgbClr val="FFFFFF"/>
                </a:solidFill>
              </a:rPr>
              <a:t>s Predicted Traces 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6725096" y="1479852"/>
            <a:ext cx="5392673" cy="1820853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0" y="3048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FWI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Skeletal Inversion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638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7" grpId="0" animBg="1"/>
      <p:bldP spid="92" grpId="0"/>
      <p:bldP spid="93" grpId="0" animBg="1"/>
      <p:bldP spid="95" grpId="0"/>
      <p:bldP spid="96" grpId="0" animBg="1"/>
      <p:bldP spid="97" grpId="0"/>
    </p:bldLst>
  </p:timing>
</p:sld>
</file>

<file path=ppt/theme/theme1.xml><?xml version="1.0" encoding="utf-8"?>
<a:theme xmlns:a="http://schemas.openxmlformats.org/drawingml/2006/main" name="default">
  <a:themeElements>
    <a:clrScheme name="">
      <a:dk1>
        <a:srgbClr val="919191"/>
      </a:dk1>
      <a:lt1>
        <a:srgbClr val="FAFD00"/>
      </a:lt1>
      <a:dk2>
        <a:srgbClr val="3365FB"/>
      </a:dk2>
      <a:lt2>
        <a:srgbClr val="FAFD00"/>
      </a:lt2>
      <a:accent1>
        <a:srgbClr val="618FFD"/>
      </a:accent1>
      <a:accent2>
        <a:srgbClr val="00AE00"/>
      </a:accent2>
      <a:accent3>
        <a:srgbClr val="ADB8FD"/>
      </a:accent3>
      <a:accent4>
        <a:srgbClr val="D6D8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66046</TotalTime>
  <Words>1114</Words>
  <Application>Microsoft Office PowerPoint</Application>
  <PresentationFormat>Widescreen</PresentationFormat>
  <Paragraphs>534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宋体</vt:lpstr>
      <vt:lpstr>Arial</vt:lpstr>
      <vt:lpstr>Cambria Math</vt:lpstr>
      <vt:lpstr>Symbol</vt:lpstr>
      <vt:lpstr>Times New Roman</vt:lpstr>
      <vt:lpstr>Wingdings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Utah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Extended Diffraction-Slice Theorem for Wavepath Traveltime Tomography</dc:title>
  <dc:creator>GeoPhysics</dc:creator>
  <cp:lastModifiedBy>Gerard T. Schuster</cp:lastModifiedBy>
  <cp:revision>1418</cp:revision>
  <dcterms:created xsi:type="dcterms:W3CDTF">1999-02-02T06:33:16Z</dcterms:created>
  <dcterms:modified xsi:type="dcterms:W3CDTF">2016-10-18T13:14:20Z</dcterms:modified>
</cp:coreProperties>
</file>